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y="5143500" cx="9144000"/>
  <p:notesSz cx="6858000" cy="9144000"/>
  <p:embeddedFontLst>
    <p:embeddedFont>
      <p:font typeface="Montserrat"/>
      <p:regular r:id="rId49"/>
      <p:bold r:id="rId50"/>
      <p:italic r:id="rId51"/>
      <p:boldItalic r:id="rId52"/>
    </p:embeddedFont>
    <p:embeddedFont>
      <p:font typeface="Lato"/>
      <p:regular r:id="rId53"/>
      <p:bold r:id="rId54"/>
      <p:italic r:id="rId55"/>
      <p:boldItalic r:id="rId56"/>
    </p:embeddedFont>
    <p:embeddedFont>
      <p:font typeface="Tahoma"/>
      <p:regular r:id="rId57"/>
      <p:bold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1AD33BB-EC9A-46E2-970F-1F8E2E73B329}">
  <a:tblStyle styleId="{01AD33BB-EC9A-46E2-970F-1F8E2E73B329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font" Target="fonts/Montserrat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Montserrat-italic.fntdata"/><Relationship Id="rId50" Type="http://schemas.openxmlformats.org/officeDocument/2006/relationships/font" Target="fonts/Montserrat-bold.fntdata"/><Relationship Id="rId53" Type="http://schemas.openxmlformats.org/officeDocument/2006/relationships/font" Target="fonts/Lato-regular.fntdata"/><Relationship Id="rId52" Type="http://schemas.openxmlformats.org/officeDocument/2006/relationships/font" Target="fonts/Montserrat-boldItalic.fntdata"/><Relationship Id="rId11" Type="http://schemas.openxmlformats.org/officeDocument/2006/relationships/slide" Target="slides/slide5.xml"/><Relationship Id="rId55" Type="http://schemas.openxmlformats.org/officeDocument/2006/relationships/font" Target="fonts/Lato-italic.fntdata"/><Relationship Id="rId10" Type="http://schemas.openxmlformats.org/officeDocument/2006/relationships/slide" Target="slides/slide4.xml"/><Relationship Id="rId54" Type="http://schemas.openxmlformats.org/officeDocument/2006/relationships/font" Target="fonts/Lato-bold.fntdata"/><Relationship Id="rId13" Type="http://schemas.openxmlformats.org/officeDocument/2006/relationships/slide" Target="slides/slide7.xml"/><Relationship Id="rId57" Type="http://schemas.openxmlformats.org/officeDocument/2006/relationships/font" Target="fonts/Tahoma-regular.fntdata"/><Relationship Id="rId12" Type="http://schemas.openxmlformats.org/officeDocument/2006/relationships/slide" Target="slides/slide6.xml"/><Relationship Id="rId56" Type="http://schemas.openxmlformats.org/officeDocument/2006/relationships/font" Target="fonts/Lato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8" Type="http://schemas.openxmlformats.org/officeDocument/2006/relationships/font" Target="fonts/Tahoma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3e3f0c6993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3e3f0c6993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aaecbcb8cb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aaecbcb8cb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ab08670adb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ab08670adb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ab08670adb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ab08670adb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ab08670adb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ab08670adb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aaecbcb8cb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aaecbcb8cb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ab08670adb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ab08670adb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ab08670adb_1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ab08670adb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ab08670adb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ab08670adb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aaecbcb8cb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aaecbcb8cb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aaecbcb8cb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aaecbcb8cb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Vì dữ liệu bệnh nhân thật rất khó public do </a:t>
            </a:r>
            <a:r>
              <a:rPr b="1" lang="en">
                <a:solidFill>
                  <a:schemeClr val="dk1"/>
                </a:solidFill>
              </a:rPr>
              <a:t>privacy</a:t>
            </a:r>
            <a:r>
              <a:rPr lang="en">
                <a:solidFill>
                  <a:schemeClr val="dk1"/>
                </a:solidFill>
              </a:rPr>
              <a:t>, nên nhóm dùng </a:t>
            </a:r>
            <a:r>
              <a:rPr b="1" lang="en">
                <a:solidFill>
                  <a:schemeClr val="dk1"/>
                </a:solidFill>
              </a:rPr>
              <a:t>synthetic EHR-like data</a:t>
            </a:r>
            <a:r>
              <a:rPr lang="en">
                <a:solidFill>
                  <a:schemeClr val="dk1"/>
                </a:solidFill>
              </a:rPr>
              <a:t> để nghiên cứu/benchmark an toàn.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Dataset chọn: </a:t>
            </a:r>
            <a:r>
              <a:rPr b="1" lang="en">
                <a:solidFill>
                  <a:schemeClr val="dk1"/>
                </a:solidFill>
              </a:rPr>
              <a:t>Synthea Synthetic Patient Records (MITRE)</a:t>
            </a:r>
            <a:r>
              <a:rPr lang="en">
                <a:solidFill>
                  <a:schemeClr val="dk1"/>
                </a:solidFill>
              </a:rPr>
              <a:t>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Gói dùng trong project: </a:t>
            </a:r>
            <a:r>
              <a:rPr b="1" lang="en">
                <a:solidFill>
                  <a:schemeClr val="dk1"/>
                </a:solidFill>
              </a:rPr>
              <a:t>1K sample</a:t>
            </a:r>
            <a:r>
              <a:rPr lang="en">
                <a:solidFill>
                  <a:schemeClr val="dk1"/>
                </a:solidFill>
              </a:rPr>
              <a:t>, định dạng </a:t>
            </a:r>
            <a:r>
              <a:rPr b="1" lang="en">
                <a:solidFill>
                  <a:schemeClr val="dk1"/>
                </a:solidFill>
              </a:rPr>
              <a:t>CSV</a:t>
            </a:r>
            <a:r>
              <a:rPr lang="en">
                <a:solidFill>
                  <a:schemeClr val="dk1"/>
                </a:solidFill>
              </a:rPr>
              <a:t>, ~</a:t>
            </a:r>
            <a:r>
              <a:rPr b="1" lang="en">
                <a:solidFill>
                  <a:schemeClr val="dk1"/>
                </a:solidFill>
              </a:rPr>
              <a:t>80MB</a:t>
            </a:r>
            <a:r>
              <a:rPr lang="en">
                <a:solidFill>
                  <a:schemeClr val="dk1"/>
                </a:solidFill>
              </a:rPr>
              <a:t>, khoảng </a:t>
            </a:r>
            <a:r>
              <a:rPr b="1" lang="en">
                <a:solidFill>
                  <a:schemeClr val="dk1"/>
                </a:solidFill>
              </a:rPr>
              <a:t>1,000 patients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b="1" lang="en">
                <a:solidFill>
                  <a:schemeClr val="dk1"/>
                </a:solidFill>
              </a:rPr>
              <a:t>18 tables</a:t>
            </a:r>
            <a:r>
              <a:rPr lang="en">
                <a:solidFill>
                  <a:schemeClr val="dk1"/>
                </a:solidFill>
              </a:rPr>
              <a:t>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Dataset đủ nhẹ để xử lý nhưng vẫn đủ thông tin để chia node và chạy phân tích bằng Trino/Superset.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aaecbcb8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aaecbcb8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ab08670adb_1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ab08670adb_1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Từ Synthea, nhóm chọn </a:t>
            </a:r>
            <a:r>
              <a:rPr b="1" lang="en">
                <a:solidFill>
                  <a:schemeClr val="dk1"/>
                </a:solidFill>
              </a:rPr>
              <a:t>6 bảng core</a:t>
            </a:r>
            <a:r>
              <a:rPr lang="en">
                <a:solidFill>
                  <a:schemeClr val="dk1"/>
                </a:solidFill>
              </a:rPr>
              <a:t> để mô tả đầy đủ hành trình bệnh nhân.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Schema bao phủ: </a:t>
            </a:r>
            <a:r>
              <a:rPr b="1" lang="en">
                <a:solidFill>
                  <a:schemeClr val="dk1"/>
                </a:solidFill>
              </a:rPr>
              <a:t>patient → encounter(</a:t>
            </a:r>
            <a:r>
              <a:rPr b="1" lang="en" sz="1200">
                <a:solidFill>
                  <a:schemeClr val="dk1"/>
                </a:solidFill>
              </a:rPr>
              <a:t>lần khám)</a:t>
            </a:r>
            <a:r>
              <a:rPr b="1" lang="en">
                <a:solidFill>
                  <a:schemeClr val="dk1"/>
                </a:solidFill>
              </a:rPr>
              <a:t> → condition(</a:t>
            </a:r>
            <a:r>
              <a:rPr b="1" lang="en" sz="1200">
                <a:solidFill>
                  <a:schemeClr val="dk1"/>
                </a:solidFill>
              </a:rPr>
              <a:t>bệnh lý)</a:t>
            </a:r>
            <a:r>
              <a:rPr b="1" lang="en">
                <a:solidFill>
                  <a:schemeClr val="dk1"/>
                </a:solidFill>
              </a:rPr>
              <a:t> / procedure(</a:t>
            </a:r>
            <a:r>
              <a:rPr b="1" lang="en" sz="1200">
                <a:solidFill>
                  <a:schemeClr val="dk1"/>
                </a:solidFill>
              </a:rPr>
              <a:t>thủ thuật)</a:t>
            </a:r>
            <a:r>
              <a:rPr b="1" lang="en">
                <a:solidFill>
                  <a:schemeClr val="dk1"/>
                </a:solidFill>
              </a:rPr>
              <a:t> / medication(thuốc)</a:t>
            </a:r>
            <a:r>
              <a:rPr lang="en">
                <a:solidFill>
                  <a:schemeClr val="dk1"/>
                </a:solidFill>
              </a:rPr>
              <a:t>, kèm thông tin tổ chức </a:t>
            </a:r>
            <a:r>
              <a:rPr b="1" lang="en">
                <a:solidFill>
                  <a:schemeClr val="dk1"/>
                </a:solidFill>
              </a:rPr>
              <a:t>organizations</a:t>
            </a:r>
            <a:r>
              <a:rPr lang="en">
                <a:solidFill>
                  <a:schemeClr val="dk1"/>
                </a:solidFill>
              </a:rPr>
              <a:t>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Thiết kế gọn nhưng đủ để phân tích </a:t>
            </a:r>
            <a:r>
              <a:rPr b="1" lang="en">
                <a:solidFill>
                  <a:schemeClr val="dk1"/>
                </a:solidFill>
              </a:rPr>
              <a:t>demographic, disease trend và cost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ab08670adb_1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ab08670adb_1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Dataset được chia thành </a:t>
            </a:r>
            <a:r>
              <a:rPr b="1" lang="en">
                <a:solidFill>
                  <a:schemeClr val="dk1"/>
                </a:solidFill>
              </a:rPr>
              <a:t>8 node</a:t>
            </a:r>
            <a:r>
              <a:rPr lang="en">
                <a:solidFill>
                  <a:schemeClr val="dk1"/>
                </a:solidFill>
              </a:rPr>
              <a:t>, mỗi node mô phỏng một cụm bệnh viện độc lập.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Chia theo </a:t>
            </a:r>
            <a:r>
              <a:rPr b="1" lang="en">
                <a:solidFill>
                  <a:schemeClr val="dk1"/>
                </a:solidFill>
              </a:rPr>
              <a:t>organization-centric</a:t>
            </a:r>
            <a:r>
              <a:rPr lang="en">
                <a:solidFill>
                  <a:schemeClr val="dk1"/>
                </a:solidFill>
              </a:rPr>
              <a:t>, đảm bảo dữ liệu liên quan nằm cùng node.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Số lượng bản ghi giữa các node khác nhau, phản ánh </a:t>
            </a:r>
            <a:r>
              <a:rPr b="1" lang="en">
                <a:solidFill>
                  <a:schemeClr val="dk1"/>
                </a:solidFill>
              </a:rPr>
              <a:t>quy mô bệnh viện không đồng đều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b3aa97d486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b3aa97d486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aaecbcb8cb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aaecbcb8cb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aaecbcb8cb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aaecbcb8cb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b3aa97d48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b3aa97d48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b3aa97d486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b3aa97d486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b3aa97d486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b3aa97d486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b3aa97d486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b3aa97d486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b3aa97d486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b3aa97d486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aaecbcb8cb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aaecbcb8cb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ab08670adb_1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ab08670adb_1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Vì dữ liệu bệnh nhân thật rất khó public do </a:t>
            </a:r>
            <a:r>
              <a:rPr b="1" lang="en">
                <a:solidFill>
                  <a:schemeClr val="dk1"/>
                </a:solidFill>
              </a:rPr>
              <a:t>privacy</a:t>
            </a:r>
            <a:r>
              <a:rPr lang="en">
                <a:solidFill>
                  <a:schemeClr val="dk1"/>
                </a:solidFill>
              </a:rPr>
              <a:t>, nên nhóm dùng </a:t>
            </a:r>
            <a:r>
              <a:rPr b="1" lang="en">
                <a:solidFill>
                  <a:schemeClr val="dk1"/>
                </a:solidFill>
              </a:rPr>
              <a:t>synthetic EHR-like data</a:t>
            </a:r>
            <a:r>
              <a:rPr lang="en">
                <a:solidFill>
                  <a:schemeClr val="dk1"/>
                </a:solidFill>
              </a:rPr>
              <a:t> để nghiên cứu/benchmark an toàn.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Dataset chọn: </a:t>
            </a:r>
            <a:r>
              <a:rPr b="1" lang="en">
                <a:solidFill>
                  <a:schemeClr val="dk1"/>
                </a:solidFill>
              </a:rPr>
              <a:t>Synthea Synthetic Patient Records (MITRE)</a:t>
            </a:r>
            <a:r>
              <a:rPr lang="en">
                <a:solidFill>
                  <a:schemeClr val="dk1"/>
                </a:solidFill>
              </a:rPr>
              <a:t>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Gói dùng trong project: </a:t>
            </a:r>
            <a:r>
              <a:rPr b="1" lang="en">
                <a:solidFill>
                  <a:schemeClr val="dk1"/>
                </a:solidFill>
              </a:rPr>
              <a:t>1K sample</a:t>
            </a:r>
            <a:r>
              <a:rPr lang="en">
                <a:solidFill>
                  <a:schemeClr val="dk1"/>
                </a:solidFill>
              </a:rPr>
              <a:t>, định dạng </a:t>
            </a:r>
            <a:r>
              <a:rPr b="1" lang="en">
                <a:solidFill>
                  <a:schemeClr val="dk1"/>
                </a:solidFill>
              </a:rPr>
              <a:t>CSV</a:t>
            </a:r>
            <a:r>
              <a:rPr lang="en">
                <a:solidFill>
                  <a:schemeClr val="dk1"/>
                </a:solidFill>
              </a:rPr>
              <a:t>, ~</a:t>
            </a:r>
            <a:r>
              <a:rPr b="1" lang="en">
                <a:solidFill>
                  <a:schemeClr val="dk1"/>
                </a:solidFill>
              </a:rPr>
              <a:t>80MB</a:t>
            </a:r>
            <a:r>
              <a:rPr lang="en">
                <a:solidFill>
                  <a:schemeClr val="dk1"/>
                </a:solidFill>
              </a:rPr>
              <a:t>, khoảng </a:t>
            </a:r>
            <a:r>
              <a:rPr b="1" lang="en">
                <a:solidFill>
                  <a:schemeClr val="dk1"/>
                </a:solidFill>
              </a:rPr>
              <a:t>1,000 patients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b="1" lang="en">
                <a:solidFill>
                  <a:schemeClr val="dk1"/>
                </a:solidFill>
              </a:rPr>
              <a:t>18 tables</a:t>
            </a:r>
            <a:r>
              <a:rPr lang="en">
                <a:solidFill>
                  <a:schemeClr val="dk1"/>
                </a:solidFill>
              </a:rPr>
              <a:t>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Dataset đủ nhẹ để xử lý nhưng vẫn đủ thông tin để chia node và chạy phân tích bằng Trino/Superset.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ab08670adb_1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ab08670adb_1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Vì dữ liệu bệnh nhân thật rất khó public do </a:t>
            </a:r>
            <a:r>
              <a:rPr b="1" lang="en">
                <a:solidFill>
                  <a:schemeClr val="dk1"/>
                </a:solidFill>
              </a:rPr>
              <a:t>privacy</a:t>
            </a:r>
            <a:r>
              <a:rPr lang="en">
                <a:solidFill>
                  <a:schemeClr val="dk1"/>
                </a:solidFill>
              </a:rPr>
              <a:t>, nên nhóm dùng </a:t>
            </a:r>
            <a:r>
              <a:rPr b="1" lang="en">
                <a:solidFill>
                  <a:schemeClr val="dk1"/>
                </a:solidFill>
              </a:rPr>
              <a:t>synthetic EHR-like data</a:t>
            </a:r>
            <a:r>
              <a:rPr lang="en">
                <a:solidFill>
                  <a:schemeClr val="dk1"/>
                </a:solidFill>
              </a:rPr>
              <a:t> để nghiên cứu/benchmark an toàn.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Dataset chọn: </a:t>
            </a:r>
            <a:r>
              <a:rPr b="1" lang="en">
                <a:solidFill>
                  <a:schemeClr val="dk1"/>
                </a:solidFill>
              </a:rPr>
              <a:t>Synthea Synthetic Patient Records (MITRE)</a:t>
            </a:r>
            <a:r>
              <a:rPr lang="en">
                <a:solidFill>
                  <a:schemeClr val="dk1"/>
                </a:solidFill>
              </a:rPr>
              <a:t>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Gói dùng trong project: </a:t>
            </a:r>
            <a:r>
              <a:rPr b="1" lang="en">
                <a:solidFill>
                  <a:schemeClr val="dk1"/>
                </a:solidFill>
              </a:rPr>
              <a:t>1K sample</a:t>
            </a:r>
            <a:r>
              <a:rPr lang="en">
                <a:solidFill>
                  <a:schemeClr val="dk1"/>
                </a:solidFill>
              </a:rPr>
              <a:t>, định dạng </a:t>
            </a:r>
            <a:r>
              <a:rPr b="1" lang="en">
                <a:solidFill>
                  <a:schemeClr val="dk1"/>
                </a:solidFill>
              </a:rPr>
              <a:t>CSV</a:t>
            </a:r>
            <a:r>
              <a:rPr lang="en">
                <a:solidFill>
                  <a:schemeClr val="dk1"/>
                </a:solidFill>
              </a:rPr>
              <a:t>, ~</a:t>
            </a:r>
            <a:r>
              <a:rPr b="1" lang="en">
                <a:solidFill>
                  <a:schemeClr val="dk1"/>
                </a:solidFill>
              </a:rPr>
              <a:t>80MB</a:t>
            </a:r>
            <a:r>
              <a:rPr lang="en">
                <a:solidFill>
                  <a:schemeClr val="dk1"/>
                </a:solidFill>
              </a:rPr>
              <a:t>, khoảng </a:t>
            </a:r>
            <a:r>
              <a:rPr b="1" lang="en">
                <a:solidFill>
                  <a:schemeClr val="dk1"/>
                </a:solidFill>
              </a:rPr>
              <a:t>1,000 patients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b="1" lang="en">
                <a:solidFill>
                  <a:schemeClr val="dk1"/>
                </a:solidFill>
              </a:rPr>
              <a:t>18 tables</a:t>
            </a:r>
            <a:r>
              <a:rPr lang="en">
                <a:solidFill>
                  <a:schemeClr val="dk1"/>
                </a:solidFill>
              </a:rPr>
              <a:t>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Dataset đủ nhẹ để xử lý nhưng vẫn đủ thông tin để chia node và chạy phân tích bằng Trino/Superset.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ab08670adb_1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ab08670adb_1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Vì dữ liệu bệnh nhân thật rất khó public do </a:t>
            </a:r>
            <a:r>
              <a:rPr b="1" lang="en">
                <a:solidFill>
                  <a:schemeClr val="dk1"/>
                </a:solidFill>
              </a:rPr>
              <a:t>privacy</a:t>
            </a:r>
            <a:r>
              <a:rPr lang="en">
                <a:solidFill>
                  <a:schemeClr val="dk1"/>
                </a:solidFill>
              </a:rPr>
              <a:t>, nên nhóm dùng </a:t>
            </a:r>
            <a:r>
              <a:rPr b="1" lang="en">
                <a:solidFill>
                  <a:schemeClr val="dk1"/>
                </a:solidFill>
              </a:rPr>
              <a:t>synthetic EHR-like data</a:t>
            </a:r>
            <a:r>
              <a:rPr lang="en">
                <a:solidFill>
                  <a:schemeClr val="dk1"/>
                </a:solidFill>
              </a:rPr>
              <a:t> để nghiên cứu/benchmark an toàn.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Dataset chọn: </a:t>
            </a:r>
            <a:r>
              <a:rPr b="1" lang="en">
                <a:solidFill>
                  <a:schemeClr val="dk1"/>
                </a:solidFill>
              </a:rPr>
              <a:t>Synthea Synthetic Patient Records (MITRE)</a:t>
            </a:r>
            <a:r>
              <a:rPr lang="en">
                <a:solidFill>
                  <a:schemeClr val="dk1"/>
                </a:solidFill>
              </a:rPr>
              <a:t>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Gói dùng trong project: </a:t>
            </a:r>
            <a:r>
              <a:rPr b="1" lang="en">
                <a:solidFill>
                  <a:schemeClr val="dk1"/>
                </a:solidFill>
              </a:rPr>
              <a:t>1K sample</a:t>
            </a:r>
            <a:r>
              <a:rPr lang="en">
                <a:solidFill>
                  <a:schemeClr val="dk1"/>
                </a:solidFill>
              </a:rPr>
              <a:t>, định dạng </a:t>
            </a:r>
            <a:r>
              <a:rPr b="1" lang="en">
                <a:solidFill>
                  <a:schemeClr val="dk1"/>
                </a:solidFill>
              </a:rPr>
              <a:t>CSV</a:t>
            </a:r>
            <a:r>
              <a:rPr lang="en">
                <a:solidFill>
                  <a:schemeClr val="dk1"/>
                </a:solidFill>
              </a:rPr>
              <a:t>, ~</a:t>
            </a:r>
            <a:r>
              <a:rPr b="1" lang="en">
                <a:solidFill>
                  <a:schemeClr val="dk1"/>
                </a:solidFill>
              </a:rPr>
              <a:t>80MB</a:t>
            </a:r>
            <a:r>
              <a:rPr lang="en">
                <a:solidFill>
                  <a:schemeClr val="dk1"/>
                </a:solidFill>
              </a:rPr>
              <a:t>, khoảng </a:t>
            </a:r>
            <a:r>
              <a:rPr b="1" lang="en">
                <a:solidFill>
                  <a:schemeClr val="dk1"/>
                </a:solidFill>
              </a:rPr>
              <a:t>1,000 patients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b="1" lang="en">
                <a:solidFill>
                  <a:schemeClr val="dk1"/>
                </a:solidFill>
              </a:rPr>
              <a:t>18 tables</a:t>
            </a:r>
            <a:r>
              <a:rPr lang="en">
                <a:solidFill>
                  <a:schemeClr val="dk1"/>
                </a:solidFill>
              </a:rPr>
              <a:t>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Dataset đủ nhẹ để xử lý nhưng vẫn đủ thông tin để chia node và chạy phân tích bằng Trino/Superset.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ab08670adb_1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ab08670adb_1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Vì dữ liệu bệnh nhân thật rất khó public do </a:t>
            </a:r>
            <a:r>
              <a:rPr b="1" lang="en">
                <a:solidFill>
                  <a:schemeClr val="dk1"/>
                </a:solidFill>
              </a:rPr>
              <a:t>privacy</a:t>
            </a:r>
            <a:r>
              <a:rPr lang="en">
                <a:solidFill>
                  <a:schemeClr val="dk1"/>
                </a:solidFill>
              </a:rPr>
              <a:t>, nên nhóm dùng </a:t>
            </a:r>
            <a:r>
              <a:rPr b="1" lang="en">
                <a:solidFill>
                  <a:schemeClr val="dk1"/>
                </a:solidFill>
              </a:rPr>
              <a:t>synthetic EHR-like data</a:t>
            </a:r>
            <a:r>
              <a:rPr lang="en">
                <a:solidFill>
                  <a:schemeClr val="dk1"/>
                </a:solidFill>
              </a:rPr>
              <a:t> để nghiên cứu/benchmark an toàn.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Dataset chọn: </a:t>
            </a:r>
            <a:r>
              <a:rPr b="1" lang="en">
                <a:solidFill>
                  <a:schemeClr val="dk1"/>
                </a:solidFill>
              </a:rPr>
              <a:t>Synthea Synthetic Patient Records (MITRE)</a:t>
            </a:r>
            <a:r>
              <a:rPr lang="en">
                <a:solidFill>
                  <a:schemeClr val="dk1"/>
                </a:solidFill>
              </a:rPr>
              <a:t>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Gói dùng trong project: </a:t>
            </a:r>
            <a:r>
              <a:rPr b="1" lang="en">
                <a:solidFill>
                  <a:schemeClr val="dk1"/>
                </a:solidFill>
              </a:rPr>
              <a:t>1K sample</a:t>
            </a:r>
            <a:r>
              <a:rPr lang="en">
                <a:solidFill>
                  <a:schemeClr val="dk1"/>
                </a:solidFill>
              </a:rPr>
              <a:t>, định dạng </a:t>
            </a:r>
            <a:r>
              <a:rPr b="1" lang="en">
                <a:solidFill>
                  <a:schemeClr val="dk1"/>
                </a:solidFill>
              </a:rPr>
              <a:t>CSV</a:t>
            </a:r>
            <a:r>
              <a:rPr lang="en">
                <a:solidFill>
                  <a:schemeClr val="dk1"/>
                </a:solidFill>
              </a:rPr>
              <a:t>, ~</a:t>
            </a:r>
            <a:r>
              <a:rPr b="1" lang="en">
                <a:solidFill>
                  <a:schemeClr val="dk1"/>
                </a:solidFill>
              </a:rPr>
              <a:t>80MB</a:t>
            </a:r>
            <a:r>
              <a:rPr lang="en">
                <a:solidFill>
                  <a:schemeClr val="dk1"/>
                </a:solidFill>
              </a:rPr>
              <a:t>, khoảng </a:t>
            </a:r>
            <a:r>
              <a:rPr b="1" lang="en">
                <a:solidFill>
                  <a:schemeClr val="dk1"/>
                </a:solidFill>
              </a:rPr>
              <a:t>1,000 patients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b="1" lang="en">
                <a:solidFill>
                  <a:schemeClr val="dk1"/>
                </a:solidFill>
              </a:rPr>
              <a:t>18 tables</a:t>
            </a:r>
            <a:r>
              <a:rPr lang="en">
                <a:solidFill>
                  <a:schemeClr val="dk1"/>
                </a:solidFill>
              </a:rPr>
              <a:t>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Dataset đủ nhẹ để xử lý nhưng vẫn đủ thông tin để chia node và chạy phân tích bằng Trino/Superset.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aaecbcb8cb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aaecbcb8cb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b3aa97d486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b3aa97d486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ab08670adb_1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3ab08670adb_1_27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b3aa97d486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b3aa97d486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b3aa97d486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b3aa97d486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ab08670adb_1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3ab08670adb_1_29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ab08670adb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ab08670adb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aaecbcb8cb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3aaecbcb8cb_0_4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ab08670adb_1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3ab08670adb_1_30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aaecbcb8cb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g3aaecbcb8cb_0_60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ab08670adb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ab08670adb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“4 nhóm insight này là các bài toán ‘mass analytics’ vì đều cần truy vấn trên dữ liệu lớn và nhiều bệnh viện.”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ab08670adb_1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ab08670adb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Phần trái – </a:t>
            </a:r>
            <a:r>
              <a:rPr b="1" i="1" lang="en" sz="1300">
                <a:solidFill>
                  <a:schemeClr val="dk1"/>
                </a:solidFill>
              </a:rPr>
              <a:t>Datasource Incompatibility</a:t>
            </a:r>
            <a:endParaRPr b="1" i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Slide note: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Mô phỏng sự </a:t>
            </a:r>
            <a:r>
              <a:rPr b="1" lang="en">
                <a:solidFill>
                  <a:schemeClr val="dk1"/>
                </a:solidFill>
              </a:rPr>
              <a:t>không đồng nhất schema</a:t>
            </a:r>
            <a:r>
              <a:rPr lang="en">
                <a:solidFill>
                  <a:schemeClr val="dk1"/>
                </a:solidFill>
              </a:rPr>
              <a:t> giữa các bệnh viện.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Bao gồm: thêm/bớt/đổi tên cột, khác kiểu dữ liệu, khác chuẩn mã y tế.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Đây là tình huống rất phổ biến khi tích hợp dữ liệu liên viện.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Phần phải – </a:t>
            </a:r>
            <a:r>
              <a:rPr b="1" i="1" lang="en" sz="1300">
                <a:solidFill>
                  <a:schemeClr val="dk1"/>
                </a:solidFill>
              </a:rPr>
              <a:t>Data Privacy Constraints</a:t>
            </a:r>
            <a:endParaRPr b="1" i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Slide note: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Mô phỏng các ràng buộc </a:t>
            </a:r>
            <a:r>
              <a:rPr b="1" lang="en">
                <a:solidFill>
                  <a:schemeClr val="dk1"/>
                </a:solidFill>
              </a:rPr>
              <a:t>bảo mật dữ liệu y tế</a:t>
            </a:r>
            <a:r>
              <a:rPr lang="en">
                <a:solidFill>
                  <a:schemeClr val="dk1"/>
                </a:solidFill>
              </a:rPr>
              <a:t>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Một số node bị che thông tin cá nhân, thiếu dữ liệu hoặc giảm độ chính xác vị trí.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Giúp kiểm tra khả năng query trên </a:t>
            </a:r>
            <a:r>
              <a:rPr b="1" lang="en">
                <a:solidFill>
                  <a:schemeClr val="dk1"/>
                </a:solidFill>
              </a:rPr>
              <a:t>dữ liệu không đầy đủ và bị ẩn thông tin</a:t>
            </a:r>
            <a:r>
              <a:rPr lang="en">
                <a:solidFill>
                  <a:schemeClr val="dk1"/>
                </a:solidFill>
              </a:rPr>
              <a:t>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aaecbcb8cb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aaecbcb8cb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aaecbcb8cb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aaecbcb8cb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b3aa97d486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b3aa97d486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33" name="Google Shape;13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drive.google.com/file/d/1m7ue1RC7MX_jpYLZCLMgGHpAHvN_HkvW/view" TargetMode="External"/><Relationship Id="rId4" Type="http://schemas.openxmlformats.org/officeDocument/2006/relationships/image" Target="../media/image1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/>
        </p:nvSpPr>
        <p:spPr>
          <a:xfrm>
            <a:off x="2218625" y="1031900"/>
            <a:ext cx="49209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BIG DATA - FINAL REPORT</a:t>
            </a:r>
            <a:endParaRPr b="1" sz="2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1" name="Google Shape;141;p14"/>
          <p:cNvSpPr txBox="1"/>
          <p:nvPr/>
        </p:nvSpPr>
        <p:spPr>
          <a:xfrm>
            <a:off x="1746276" y="174732"/>
            <a:ext cx="58893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BACH KHOA UNIVERSITY</a:t>
            </a:r>
            <a:endParaRPr b="1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FACULTY OF COMPUTER SCIENCE AND ENGINEERING</a:t>
            </a:r>
            <a:endParaRPr b="1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  <a:latin typeface="Tahoma"/>
                <a:ea typeface="Tahoma"/>
                <a:cs typeface="Tahoma"/>
                <a:sym typeface="Tahoma"/>
              </a:rPr>
              <a:t>***</a:t>
            </a:r>
            <a:endParaRPr b="1">
              <a:solidFill>
                <a:srgbClr val="1C4587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C4587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2" name="Google Shape;142;p14"/>
          <p:cNvSpPr txBox="1"/>
          <p:nvPr/>
        </p:nvSpPr>
        <p:spPr>
          <a:xfrm>
            <a:off x="576125" y="1531450"/>
            <a:ext cx="8229600" cy="10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A2C4C9"/>
                </a:solidFill>
                <a:latin typeface="Tahoma"/>
                <a:ea typeface="Tahoma"/>
                <a:cs typeface="Tahoma"/>
                <a:sym typeface="Tahoma"/>
              </a:rPr>
              <a:t>Mass Healthcare Analytic with</a:t>
            </a:r>
            <a:endParaRPr b="1" sz="3200">
              <a:solidFill>
                <a:srgbClr val="A2C4C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A2C4C9"/>
                </a:solidFill>
                <a:latin typeface="Tahoma"/>
                <a:ea typeface="Tahoma"/>
                <a:cs typeface="Tahoma"/>
                <a:sym typeface="Tahoma"/>
              </a:rPr>
              <a:t>Distributed query engine &amp; BI platform</a:t>
            </a:r>
            <a:endParaRPr b="1" sz="3200">
              <a:solidFill>
                <a:srgbClr val="A2C4C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3" name="Google Shape;143;p14"/>
          <p:cNvSpPr txBox="1"/>
          <p:nvPr/>
        </p:nvSpPr>
        <p:spPr>
          <a:xfrm>
            <a:off x="3887071" y="4514217"/>
            <a:ext cx="1607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26</a:t>
            </a:r>
            <a:r>
              <a:rPr b="1" lang="en"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/12/2025</a:t>
            </a:r>
            <a:endParaRPr b="1" sz="16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4" name="Google Shape;144;p14"/>
          <p:cNvSpPr txBox="1"/>
          <p:nvPr/>
        </p:nvSpPr>
        <p:spPr>
          <a:xfrm>
            <a:off x="2422925" y="2729350"/>
            <a:ext cx="5774100" cy="15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INSTRUCTOR</a:t>
            </a:r>
            <a:r>
              <a:rPr b="1" lang="en"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:	</a:t>
            </a:r>
            <a:r>
              <a:rPr b="1" lang="en"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PGS.TS </a:t>
            </a:r>
            <a:r>
              <a:rPr b="1" lang="en"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Thoại Nam</a:t>
            </a:r>
            <a:endParaRPr b="1" sz="16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BD01 GROUP</a:t>
            </a:r>
            <a:r>
              <a:rPr b="1" lang="en"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:	Nguyễn Minh Anh - </a:t>
            </a:r>
            <a:r>
              <a:rPr b="1" lang="en"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2370644</a:t>
            </a:r>
            <a:endParaRPr b="1" sz="16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Trần Nguyễn Gia Hưng</a:t>
            </a:r>
            <a:r>
              <a:rPr b="1" lang="en"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- 2370182</a:t>
            </a:r>
            <a:endParaRPr b="1" sz="16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Ng</a:t>
            </a:r>
            <a:r>
              <a:rPr b="1" lang="en" sz="1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uyễn Bình - 2270754</a:t>
            </a:r>
            <a:endParaRPr b="1" sz="16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145" name="Google Shape;145;p14"/>
          <p:cNvCxnSpPr/>
          <p:nvPr/>
        </p:nvCxnSpPr>
        <p:spPr>
          <a:xfrm rot="10800000">
            <a:off x="5256950" y="4718451"/>
            <a:ext cx="689700" cy="6900"/>
          </a:xfrm>
          <a:prstGeom prst="straightConnector1">
            <a:avLst/>
          </a:prstGeom>
          <a:noFill/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" name="Google Shape;146;p14"/>
          <p:cNvCxnSpPr/>
          <p:nvPr/>
        </p:nvCxnSpPr>
        <p:spPr>
          <a:xfrm rot="10800000">
            <a:off x="3229650" y="4711550"/>
            <a:ext cx="689700" cy="6900"/>
          </a:xfrm>
          <a:prstGeom prst="straightConnector1">
            <a:avLst/>
          </a:prstGeom>
          <a:noFill/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7" name="Google Shape;147;p14"/>
          <p:cNvCxnSpPr/>
          <p:nvPr/>
        </p:nvCxnSpPr>
        <p:spPr>
          <a:xfrm>
            <a:off x="4918925" y="757763"/>
            <a:ext cx="1184700" cy="81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8" name="Google Shape;148;p14"/>
          <p:cNvCxnSpPr/>
          <p:nvPr/>
        </p:nvCxnSpPr>
        <p:spPr>
          <a:xfrm>
            <a:off x="3246775" y="757763"/>
            <a:ext cx="1184700" cy="81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"/>
          <p:cNvSpPr txBox="1"/>
          <p:nvPr>
            <p:ph type="title"/>
          </p:nvPr>
        </p:nvSpPr>
        <p:spPr>
          <a:xfrm>
            <a:off x="1216775" y="382225"/>
            <a:ext cx="7846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A2C4C9"/>
                </a:solidFill>
              </a:rPr>
              <a:t>Technologies - Apache Superset (Business Intelligence platform)</a:t>
            </a:r>
            <a:endParaRPr sz="2800">
              <a:solidFill>
                <a:srgbClr val="A2C4C9"/>
              </a:solidFill>
            </a:endParaRPr>
          </a:p>
        </p:txBody>
      </p:sp>
      <p:sp>
        <p:nvSpPr>
          <p:cNvPr id="217" name="Google Shape;217;p23"/>
          <p:cNvSpPr txBox="1"/>
          <p:nvPr>
            <p:ph idx="4294967295" type="ctrTitle"/>
          </p:nvPr>
        </p:nvSpPr>
        <p:spPr>
          <a:xfrm>
            <a:off x="1216775" y="1705450"/>
            <a:ext cx="5751300" cy="26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20">
                <a:solidFill>
                  <a:srgbClr val="A2C4C9"/>
                </a:solidFill>
              </a:rPr>
              <a:t>Apache Superset – BI &amp; Visualization Platform:</a:t>
            </a:r>
            <a:endParaRPr sz="1620">
              <a:solidFill>
                <a:srgbClr val="A2C4C9"/>
              </a:solidFill>
            </a:endParaRPr>
          </a:p>
          <a:p>
            <a:pPr indent="-33147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620"/>
              <a:buChar char="-"/>
            </a:pPr>
            <a:r>
              <a:rPr lang="en" sz="1620">
                <a:solidFill>
                  <a:srgbClr val="A2C4C9"/>
                </a:solidFill>
              </a:rPr>
              <a:t>Open-source, enterprise-grade BI platform.</a:t>
            </a:r>
            <a:endParaRPr sz="1620">
              <a:solidFill>
                <a:srgbClr val="A2C4C9"/>
              </a:solidFill>
            </a:endParaRPr>
          </a:p>
          <a:p>
            <a:pPr indent="-33147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620"/>
              <a:buChar char="-"/>
            </a:pPr>
            <a:r>
              <a:rPr lang="en" sz="1620">
                <a:solidFill>
                  <a:srgbClr val="A2C4C9"/>
                </a:solidFill>
              </a:rPr>
              <a:t>Web-based data exploration &amp; dashboarding.</a:t>
            </a:r>
            <a:endParaRPr sz="1620">
              <a:solidFill>
                <a:srgbClr val="A2C4C9"/>
              </a:solidFill>
            </a:endParaRPr>
          </a:p>
          <a:p>
            <a:pPr indent="-33147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620"/>
              <a:buChar char="-"/>
            </a:pPr>
            <a:r>
              <a:rPr lang="en" sz="1620">
                <a:solidFill>
                  <a:srgbClr val="A2C4C9"/>
                </a:solidFill>
              </a:rPr>
              <a:t>Native SQL-based analytics on big data systems.</a:t>
            </a:r>
            <a:endParaRPr sz="1620">
              <a:solidFill>
                <a:srgbClr val="A2C4C9"/>
              </a:solidFill>
            </a:endParaRPr>
          </a:p>
          <a:p>
            <a:pPr indent="-33147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620"/>
              <a:buChar char="-"/>
            </a:pPr>
            <a:r>
              <a:rPr lang="en" sz="1620">
                <a:solidFill>
                  <a:srgbClr val="A2C4C9"/>
                </a:solidFill>
              </a:rPr>
              <a:t>Suitable for large-scale healthcare analytics.</a:t>
            </a:r>
            <a:endParaRPr sz="1620">
              <a:solidFill>
                <a:srgbClr val="A2C4C9"/>
              </a:solidFill>
            </a:endParaRPr>
          </a:p>
        </p:txBody>
      </p:sp>
      <p:pic>
        <p:nvPicPr>
          <p:cNvPr id="218" name="Google Shape;2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3975" y="2571750"/>
            <a:ext cx="2299301" cy="13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"/>
          <p:cNvSpPr txBox="1"/>
          <p:nvPr>
            <p:ph idx="1" type="body"/>
          </p:nvPr>
        </p:nvSpPr>
        <p:spPr>
          <a:xfrm>
            <a:off x="1878450" y="4512975"/>
            <a:ext cx="53871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Figure 1: Apache Superset Dashboard Example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4" name="Google Shape;2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350" y="257950"/>
            <a:ext cx="7525299" cy="425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"/>
          <p:cNvSpPr txBox="1"/>
          <p:nvPr>
            <p:ph idx="1" type="body"/>
          </p:nvPr>
        </p:nvSpPr>
        <p:spPr>
          <a:xfrm>
            <a:off x="1878450" y="4512975"/>
            <a:ext cx="53871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Figure 2: 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Apache Superset Chart Builder Feature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250" y="164700"/>
            <a:ext cx="7644001" cy="434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/>
          <p:nvPr>
            <p:ph type="title"/>
          </p:nvPr>
        </p:nvSpPr>
        <p:spPr>
          <a:xfrm>
            <a:off x="1297500" y="174625"/>
            <a:ext cx="7038900" cy="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Apache Superset – Architecture </a:t>
            </a:r>
            <a:endParaRPr/>
          </a:p>
        </p:txBody>
      </p:sp>
      <p:pic>
        <p:nvPicPr>
          <p:cNvPr id="236" name="Google Shape;2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125" y="742625"/>
            <a:ext cx="6843658" cy="380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6"/>
          <p:cNvSpPr txBox="1"/>
          <p:nvPr>
            <p:ph idx="1" type="body"/>
          </p:nvPr>
        </p:nvSpPr>
        <p:spPr>
          <a:xfrm>
            <a:off x="2367450" y="4619700"/>
            <a:ext cx="4409100" cy="5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Figure 3: 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Apache Superset Flow Diagram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/>
          <p:nvPr>
            <p:ph type="ctrTitle"/>
          </p:nvPr>
        </p:nvSpPr>
        <p:spPr>
          <a:xfrm>
            <a:off x="3537150" y="1578400"/>
            <a:ext cx="50175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2C4C9"/>
                </a:solidFill>
              </a:rPr>
              <a:t>3. Methodology</a:t>
            </a:r>
            <a:endParaRPr b="1">
              <a:solidFill>
                <a:srgbClr val="A2C4C9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 txBox="1"/>
          <p:nvPr>
            <p:ph type="title"/>
          </p:nvPr>
        </p:nvSpPr>
        <p:spPr>
          <a:xfrm>
            <a:off x="1297500" y="393750"/>
            <a:ext cx="7038900" cy="7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A2C4C9"/>
                </a:solidFill>
              </a:rPr>
              <a:t>Distributed Sources → Central Data Lake</a:t>
            </a:r>
            <a:endParaRPr b="1" sz="2800">
              <a:solidFill>
                <a:srgbClr val="A2C4C9"/>
              </a:solidFill>
            </a:endParaRPr>
          </a:p>
        </p:txBody>
      </p:sp>
      <p:sp>
        <p:nvSpPr>
          <p:cNvPr id="248" name="Google Shape;248;p28"/>
          <p:cNvSpPr txBox="1"/>
          <p:nvPr>
            <p:ph idx="1" type="body"/>
          </p:nvPr>
        </p:nvSpPr>
        <p:spPr>
          <a:xfrm>
            <a:off x="4791438" y="4608225"/>
            <a:ext cx="4044600" cy="5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Figure 5: </a:t>
            </a:r>
            <a:r>
              <a:rPr lang="en" sz="160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Hospital Network in Internet</a:t>
            </a:r>
            <a:endParaRPr sz="1600">
              <a:solidFill>
                <a:srgbClr val="A2C4C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9" name="Google Shape;2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3175" y="1275750"/>
            <a:ext cx="4281119" cy="318007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8"/>
          <p:cNvSpPr txBox="1"/>
          <p:nvPr>
            <p:ph idx="1" type="body"/>
          </p:nvPr>
        </p:nvSpPr>
        <p:spPr>
          <a:xfrm>
            <a:off x="524850" y="1467838"/>
            <a:ext cx="39060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600"/>
              <a:buFont typeface="Montserrat"/>
              <a:buChar char="-"/>
            </a:pPr>
            <a:r>
              <a:rPr lang="en" sz="160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Data comes from multiple distributed hospitals.</a:t>
            </a:r>
            <a:endParaRPr sz="1600">
              <a:solidFill>
                <a:srgbClr val="A2C4C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600"/>
              <a:buFont typeface="Montserrat"/>
              <a:buChar char="-"/>
            </a:pPr>
            <a:r>
              <a:rPr lang="en" sz="160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Raw data is standardized to Parquet format.</a:t>
            </a:r>
            <a:endParaRPr sz="1600">
              <a:solidFill>
                <a:srgbClr val="A2C4C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600"/>
              <a:buFont typeface="Montserrat"/>
              <a:buChar char="-"/>
            </a:pPr>
            <a:r>
              <a:rPr lang="en" sz="160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All data is stored in a central MinIO data lake.</a:t>
            </a:r>
            <a:endParaRPr sz="1600">
              <a:solidFill>
                <a:srgbClr val="A2C4C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 txBox="1"/>
          <p:nvPr>
            <p:ph type="title"/>
          </p:nvPr>
        </p:nvSpPr>
        <p:spPr>
          <a:xfrm>
            <a:off x="1297500" y="393750"/>
            <a:ext cx="7741800" cy="7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A2C4C9"/>
                </a:solidFill>
              </a:rPr>
              <a:t>Experimental Data </a:t>
            </a:r>
            <a:endParaRPr b="1" sz="2800">
              <a:solidFill>
                <a:srgbClr val="A2C4C9"/>
              </a:solidFill>
            </a:endParaRPr>
          </a:p>
        </p:txBody>
      </p:sp>
      <p:sp>
        <p:nvSpPr>
          <p:cNvPr id="256" name="Google Shape;256;p29"/>
          <p:cNvSpPr txBox="1"/>
          <p:nvPr>
            <p:ph idx="1" type="body"/>
          </p:nvPr>
        </p:nvSpPr>
        <p:spPr>
          <a:xfrm>
            <a:off x="4987738" y="4539025"/>
            <a:ext cx="3435600" cy="5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Figure 6 : </a:t>
            </a:r>
            <a:r>
              <a:rPr lang="en" sz="160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Synthea Github page</a:t>
            </a:r>
            <a:endParaRPr sz="1600">
              <a:solidFill>
                <a:srgbClr val="A2C4C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p29"/>
          <p:cNvSpPr txBox="1"/>
          <p:nvPr>
            <p:ph idx="1" type="body"/>
          </p:nvPr>
        </p:nvSpPr>
        <p:spPr>
          <a:xfrm>
            <a:off x="259600" y="1460050"/>
            <a:ext cx="3744600" cy="3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147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620"/>
              <a:buFont typeface="Montserrat"/>
              <a:buChar char="-"/>
            </a:pPr>
            <a:r>
              <a:rPr lang="en" sz="162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Real patient-level data is rarely public due to privacy constraints.</a:t>
            </a:r>
            <a:endParaRPr sz="1620">
              <a:solidFill>
                <a:srgbClr val="A2C4C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147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620"/>
              <a:buFont typeface="Montserrat"/>
              <a:buChar char="-"/>
            </a:pPr>
            <a:r>
              <a:rPr lang="en" sz="162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Use </a:t>
            </a:r>
            <a:r>
              <a:rPr b="1" lang="en" sz="162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Synthea Synthetic Patient Records (MITRE)</a:t>
            </a:r>
            <a:r>
              <a:rPr lang="en" sz="162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 as privacy-safe EHR-like data.</a:t>
            </a:r>
            <a:endParaRPr sz="1620">
              <a:solidFill>
                <a:srgbClr val="A2C4C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8" name="Google Shape;2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3271" y="1366125"/>
            <a:ext cx="4737498" cy="299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 txBox="1"/>
          <p:nvPr>
            <p:ph type="title"/>
          </p:nvPr>
        </p:nvSpPr>
        <p:spPr>
          <a:xfrm>
            <a:off x="1297500" y="393750"/>
            <a:ext cx="3072000" cy="7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A2C4C9"/>
                </a:solidFill>
              </a:rPr>
              <a:t>System Design </a:t>
            </a:r>
            <a:endParaRPr b="1" sz="2800">
              <a:solidFill>
                <a:srgbClr val="A2C4C9"/>
              </a:solidFill>
            </a:endParaRPr>
          </a:p>
        </p:txBody>
      </p:sp>
      <p:pic>
        <p:nvPicPr>
          <p:cNvPr id="264" name="Google Shape;2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625" y="1826925"/>
            <a:ext cx="8486775" cy="27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0"/>
          <p:cNvSpPr txBox="1"/>
          <p:nvPr>
            <p:ph idx="1" type="body"/>
          </p:nvPr>
        </p:nvSpPr>
        <p:spPr>
          <a:xfrm>
            <a:off x="2854213" y="4608225"/>
            <a:ext cx="3435600" cy="5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Figure 4: </a:t>
            </a:r>
            <a:r>
              <a:rPr lang="en" sz="160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System</a:t>
            </a:r>
            <a:r>
              <a:rPr lang="en" sz="160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 Flow Diagram</a:t>
            </a:r>
            <a:endParaRPr sz="1600">
              <a:solidFill>
                <a:srgbClr val="A2C4C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p30"/>
          <p:cNvSpPr txBox="1"/>
          <p:nvPr>
            <p:ph idx="1" type="body"/>
          </p:nvPr>
        </p:nvSpPr>
        <p:spPr>
          <a:xfrm>
            <a:off x="104875" y="1303113"/>
            <a:ext cx="8934300" cy="5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2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Sources → ETL (Parquet) → MinIO (Bronze/Silver/Gold) → Trino + Hive → Superset</a:t>
            </a:r>
            <a:endParaRPr sz="1620">
              <a:solidFill>
                <a:srgbClr val="A2C4C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1"/>
          <p:cNvSpPr txBox="1"/>
          <p:nvPr>
            <p:ph type="ctrTitle"/>
          </p:nvPr>
        </p:nvSpPr>
        <p:spPr>
          <a:xfrm>
            <a:off x="3537150" y="1578400"/>
            <a:ext cx="53580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2C4C9"/>
                </a:solidFill>
              </a:rPr>
              <a:t>4. Implementation</a:t>
            </a:r>
            <a:endParaRPr b="1">
              <a:solidFill>
                <a:srgbClr val="A2C4C9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"/>
          <p:cNvSpPr txBox="1"/>
          <p:nvPr>
            <p:ph type="title"/>
          </p:nvPr>
        </p:nvSpPr>
        <p:spPr>
          <a:xfrm>
            <a:off x="1297500" y="393750"/>
            <a:ext cx="7038900" cy="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A2C4C9"/>
                </a:solidFill>
              </a:rPr>
              <a:t>Implementation - Dataset/Datasource</a:t>
            </a:r>
            <a:endParaRPr b="1" sz="2500">
              <a:solidFill>
                <a:srgbClr val="A2C4C9"/>
              </a:solidFill>
            </a:endParaRPr>
          </a:p>
        </p:txBody>
      </p:sp>
      <p:sp>
        <p:nvSpPr>
          <p:cNvPr id="277" name="Google Shape;277;p32"/>
          <p:cNvSpPr txBox="1"/>
          <p:nvPr>
            <p:ph idx="4294967295" type="ctrTitle"/>
          </p:nvPr>
        </p:nvSpPr>
        <p:spPr>
          <a:xfrm>
            <a:off x="717300" y="1548150"/>
            <a:ext cx="84267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147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620"/>
              <a:buChar char="-"/>
            </a:pPr>
            <a:r>
              <a:rPr lang="en" sz="1620">
                <a:solidFill>
                  <a:srgbClr val="A2C4C9"/>
                </a:solidFill>
              </a:rPr>
              <a:t>Use Synthea Synthetic Patient Records (MITRE).</a:t>
            </a:r>
            <a:endParaRPr sz="1620">
              <a:solidFill>
                <a:srgbClr val="A2C4C9"/>
              </a:solidFill>
            </a:endParaRPr>
          </a:p>
          <a:p>
            <a:pPr indent="-33147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620"/>
              <a:buChar char="-"/>
            </a:pPr>
            <a:r>
              <a:rPr lang="en" sz="1620">
                <a:solidFill>
                  <a:srgbClr val="A2C4C9"/>
                </a:solidFill>
              </a:rPr>
              <a:t>Selected package: 1K sample, CSV (~80MB), ~1,000 patients, 18 tables.</a:t>
            </a:r>
            <a:endParaRPr sz="1620">
              <a:solidFill>
                <a:srgbClr val="A2C4C9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20">
              <a:solidFill>
                <a:srgbClr val="A2C4C9"/>
              </a:solidFill>
            </a:endParaRPr>
          </a:p>
        </p:txBody>
      </p:sp>
      <p:pic>
        <p:nvPicPr>
          <p:cNvPr id="278" name="Google Shape;2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500" y="2909300"/>
            <a:ext cx="7577200" cy="146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2"/>
          <p:cNvSpPr txBox="1"/>
          <p:nvPr>
            <p:ph idx="1" type="body"/>
          </p:nvPr>
        </p:nvSpPr>
        <p:spPr>
          <a:xfrm>
            <a:off x="2854229" y="4608225"/>
            <a:ext cx="4436700" cy="5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Figure </a:t>
            </a:r>
            <a:r>
              <a:rPr lang="en" sz="160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r>
              <a:rPr lang="en" sz="160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" sz="160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Selected Synthea dataset</a:t>
            </a:r>
            <a:endParaRPr sz="1600">
              <a:solidFill>
                <a:srgbClr val="A2C4C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/>
          <p:nvPr>
            <p:ph type="ctrTitle"/>
          </p:nvPr>
        </p:nvSpPr>
        <p:spPr>
          <a:xfrm>
            <a:off x="3025925" y="729750"/>
            <a:ext cx="5332200" cy="36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2C4C9"/>
                </a:solidFill>
              </a:rPr>
              <a:t>Contents:</a:t>
            </a:r>
            <a:endParaRPr b="1">
              <a:solidFill>
                <a:srgbClr val="A2C4C9"/>
              </a:solidFill>
            </a:endParaRPr>
          </a:p>
          <a:p>
            <a:pPr indent="-428625" lvl="0" marL="457200" rtl="0" algn="l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ct val="100000"/>
              <a:buAutoNum type="arabicPeriod"/>
            </a:pPr>
            <a:r>
              <a:rPr lang="en" sz="3500">
                <a:solidFill>
                  <a:srgbClr val="A2C4C9"/>
                </a:solidFill>
              </a:rPr>
              <a:t>Introduction</a:t>
            </a:r>
            <a:endParaRPr sz="3500">
              <a:solidFill>
                <a:srgbClr val="A2C4C9"/>
              </a:solidFill>
            </a:endParaRPr>
          </a:p>
          <a:p>
            <a:pPr indent="-428625" lvl="0" marL="457200" rtl="0" algn="l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ct val="100000"/>
              <a:buAutoNum type="arabicPeriod"/>
            </a:pPr>
            <a:r>
              <a:rPr lang="en" sz="3500">
                <a:solidFill>
                  <a:srgbClr val="A2C4C9"/>
                </a:solidFill>
              </a:rPr>
              <a:t>Technologies</a:t>
            </a:r>
            <a:endParaRPr sz="3500">
              <a:solidFill>
                <a:srgbClr val="A2C4C9"/>
              </a:solidFill>
            </a:endParaRPr>
          </a:p>
          <a:p>
            <a:pPr indent="-428625" lvl="0" marL="457200" rtl="0" algn="l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ct val="100000"/>
              <a:buAutoNum type="arabicPeriod"/>
            </a:pPr>
            <a:r>
              <a:rPr lang="en" sz="3500">
                <a:solidFill>
                  <a:srgbClr val="A2C4C9"/>
                </a:solidFill>
              </a:rPr>
              <a:t>Methodology</a:t>
            </a:r>
            <a:endParaRPr sz="3500">
              <a:solidFill>
                <a:srgbClr val="A2C4C9"/>
              </a:solidFill>
            </a:endParaRPr>
          </a:p>
          <a:p>
            <a:pPr indent="-428625" lvl="0" marL="457200" rtl="0" algn="l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ct val="100000"/>
              <a:buAutoNum type="arabicPeriod"/>
            </a:pPr>
            <a:r>
              <a:rPr lang="en" sz="3500">
                <a:solidFill>
                  <a:srgbClr val="A2C4C9"/>
                </a:solidFill>
              </a:rPr>
              <a:t>Implementation</a:t>
            </a:r>
            <a:endParaRPr sz="3500">
              <a:solidFill>
                <a:srgbClr val="A2C4C9"/>
              </a:solidFill>
            </a:endParaRPr>
          </a:p>
          <a:p>
            <a:pPr indent="-428625" lvl="0" marL="457200" rtl="0" algn="l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ct val="100000"/>
              <a:buAutoNum type="arabicPeriod"/>
            </a:pPr>
            <a:r>
              <a:rPr lang="en" sz="3500">
                <a:solidFill>
                  <a:srgbClr val="A2C4C9"/>
                </a:solidFill>
              </a:rPr>
              <a:t>Challenges</a:t>
            </a:r>
            <a:endParaRPr sz="3500">
              <a:solidFill>
                <a:srgbClr val="A2C4C9"/>
              </a:solidFill>
            </a:endParaRPr>
          </a:p>
          <a:p>
            <a:pPr indent="-428625" lvl="0" marL="457200" rtl="0" algn="l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ct val="100000"/>
              <a:buAutoNum type="arabicPeriod"/>
            </a:pPr>
            <a:r>
              <a:rPr lang="en" sz="3500">
                <a:solidFill>
                  <a:srgbClr val="A2C4C9"/>
                </a:solidFill>
              </a:rPr>
              <a:t>Result &amp; Conclusion</a:t>
            </a:r>
            <a:endParaRPr sz="3500">
              <a:solidFill>
                <a:srgbClr val="A2C4C9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"/>
          <p:cNvSpPr txBox="1"/>
          <p:nvPr>
            <p:ph type="title"/>
          </p:nvPr>
        </p:nvSpPr>
        <p:spPr>
          <a:xfrm>
            <a:off x="852000" y="359325"/>
            <a:ext cx="3987600" cy="7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A2C4C9"/>
                </a:solidFill>
              </a:rPr>
              <a:t>Core Schema (6 tables)</a:t>
            </a:r>
            <a:endParaRPr sz="2500">
              <a:solidFill>
                <a:srgbClr val="A2C4C9"/>
              </a:solidFill>
            </a:endParaRPr>
          </a:p>
        </p:txBody>
      </p:sp>
      <p:sp>
        <p:nvSpPr>
          <p:cNvPr id="285" name="Google Shape;285;p33"/>
          <p:cNvSpPr txBox="1"/>
          <p:nvPr>
            <p:ph idx="1" type="body"/>
          </p:nvPr>
        </p:nvSpPr>
        <p:spPr>
          <a:xfrm>
            <a:off x="5147188" y="4608225"/>
            <a:ext cx="4044600" cy="5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Figure 8: </a:t>
            </a:r>
            <a:r>
              <a:rPr lang="en" sz="160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Logical schema of 6 tables</a:t>
            </a:r>
            <a:endParaRPr sz="1600">
              <a:solidFill>
                <a:srgbClr val="A2C4C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33"/>
          <p:cNvSpPr txBox="1"/>
          <p:nvPr>
            <p:ph idx="1" type="body"/>
          </p:nvPr>
        </p:nvSpPr>
        <p:spPr>
          <a:xfrm>
            <a:off x="1335000" y="1378150"/>
            <a:ext cx="2437200" cy="28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patients </a:t>
            </a:r>
            <a:endParaRPr sz="1600">
              <a:solidFill>
                <a:srgbClr val="A2C4C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encounters </a:t>
            </a:r>
            <a:endParaRPr sz="1600">
              <a:solidFill>
                <a:srgbClr val="A2C4C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conditions </a:t>
            </a:r>
            <a:endParaRPr sz="1600">
              <a:solidFill>
                <a:srgbClr val="A2C4C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procedures </a:t>
            </a:r>
            <a:endParaRPr sz="1600">
              <a:solidFill>
                <a:srgbClr val="A2C4C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medications </a:t>
            </a:r>
            <a:endParaRPr sz="1600">
              <a:solidFill>
                <a:srgbClr val="A2C4C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organizations.</a:t>
            </a:r>
            <a:endParaRPr sz="1600">
              <a:solidFill>
                <a:srgbClr val="A2C4C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7" name="Google Shape;2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125" y="271600"/>
            <a:ext cx="4281501" cy="433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4"/>
          <p:cNvSpPr txBox="1"/>
          <p:nvPr>
            <p:ph type="title"/>
          </p:nvPr>
        </p:nvSpPr>
        <p:spPr>
          <a:xfrm>
            <a:off x="1297500" y="393750"/>
            <a:ext cx="7920000" cy="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>
                <a:solidFill>
                  <a:srgbClr val="A2C4C9"/>
                </a:solidFill>
              </a:rPr>
              <a:t>Multi-node Data Architecture (8 hospital nodes)</a:t>
            </a:r>
            <a:endParaRPr sz="2500">
              <a:solidFill>
                <a:srgbClr val="A2C4C9"/>
              </a:solidFill>
            </a:endParaRPr>
          </a:p>
        </p:txBody>
      </p:sp>
      <p:sp>
        <p:nvSpPr>
          <p:cNvPr id="293" name="Google Shape;293;p34"/>
          <p:cNvSpPr txBox="1"/>
          <p:nvPr>
            <p:ph idx="1" type="body"/>
          </p:nvPr>
        </p:nvSpPr>
        <p:spPr>
          <a:xfrm>
            <a:off x="2014887" y="4626350"/>
            <a:ext cx="5319000" cy="5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Figure </a:t>
            </a:r>
            <a:r>
              <a:rPr lang="en" sz="160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9</a:t>
            </a:r>
            <a:r>
              <a:rPr lang="en" sz="160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" sz="160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Data distribution across the eight nodes</a:t>
            </a:r>
            <a:endParaRPr sz="1600">
              <a:solidFill>
                <a:srgbClr val="A2C4C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4" name="Google Shape;29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675" y="914575"/>
            <a:ext cx="6561424" cy="3711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5"/>
          <p:cNvSpPr/>
          <p:nvPr/>
        </p:nvSpPr>
        <p:spPr>
          <a:xfrm>
            <a:off x="1945200" y="509700"/>
            <a:ext cx="52536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8F5"/>
              </a:buClr>
              <a:buSzPts val="2293"/>
              <a:buFont typeface="Arial"/>
              <a:buNone/>
            </a:pPr>
            <a:r>
              <a:rPr b="1" i="0" lang="en" sz="2293" u="none" cap="none" strike="noStrike">
                <a:solidFill>
                  <a:srgbClr val="A2C4C9"/>
                </a:solidFill>
                <a:latin typeface="Arial"/>
                <a:ea typeface="Arial"/>
                <a:cs typeface="Arial"/>
                <a:sym typeface="Arial"/>
              </a:rPr>
              <a:t>Challenge: </a:t>
            </a:r>
            <a:r>
              <a:rPr b="1" i="0" lang="en" sz="2293" u="none" cap="none" strike="noStrike">
                <a:solidFill>
                  <a:srgbClr val="A2C4C9"/>
                </a:solidFill>
                <a:latin typeface="Arial"/>
                <a:ea typeface="Arial"/>
                <a:cs typeface="Arial"/>
                <a:sym typeface="Arial"/>
              </a:rPr>
              <a:t>Healthcare Data Privacy</a:t>
            </a:r>
            <a:endParaRPr b="0" i="0" sz="2293" u="none" cap="none" strike="noStrike">
              <a:solidFill>
                <a:srgbClr val="A2C4C9"/>
              </a:solidFill>
            </a:endParaRPr>
          </a:p>
        </p:txBody>
      </p:sp>
      <p:sp>
        <p:nvSpPr>
          <p:cNvPr id="300" name="Google Shape;300;p35"/>
          <p:cNvSpPr/>
          <p:nvPr/>
        </p:nvSpPr>
        <p:spPr>
          <a:xfrm>
            <a:off x="1101773" y="1318486"/>
            <a:ext cx="23100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8F5"/>
              </a:buClr>
              <a:buSzPts val="1421"/>
              <a:buFont typeface="Arial"/>
              <a:buNone/>
            </a:pPr>
            <a:r>
              <a:rPr b="1" i="0" lang="en" sz="1721" u="none" cap="none" strike="noStrik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Privacy Regulations</a:t>
            </a:r>
            <a:endParaRPr b="0" i="0" sz="1721" u="none" cap="none" strike="noStrike">
              <a:solidFill>
                <a:srgbClr val="0B5394"/>
              </a:solidFill>
            </a:endParaRPr>
          </a:p>
        </p:txBody>
      </p:sp>
      <p:sp>
        <p:nvSpPr>
          <p:cNvPr id="301" name="Google Shape;301;p35"/>
          <p:cNvSpPr/>
          <p:nvPr/>
        </p:nvSpPr>
        <p:spPr>
          <a:xfrm>
            <a:off x="357100" y="1711751"/>
            <a:ext cx="4033800" cy="18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0675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450"/>
              <a:buFont typeface="Arial"/>
              <a:buAutoNum type="arabicPeriod"/>
            </a:pPr>
            <a:r>
              <a:rPr b="0" i="0" lang="en" sz="1450" u="none" cap="none" strike="noStrike">
                <a:solidFill>
                  <a:srgbClr val="A2C4C9"/>
                </a:solidFill>
                <a:latin typeface="Arial"/>
                <a:ea typeface="Arial"/>
                <a:cs typeface="Arial"/>
                <a:sym typeface="Arial"/>
              </a:rPr>
              <a:t>Healthcare data is subject to </a:t>
            </a:r>
            <a:r>
              <a:rPr b="0" i="0" lang="en" sz="1450" u="none" cap="none" strike="noStrike">
                <a:solidFill>
                  <a:srgbClr val="A2C4C9"/>
                </a:solidFill>
                <a:latin typeface="Arial"/>
                <a:ea typeface="Arial"/>
                <a:cs typeface="Arial"/>
                <a:sym typeface="Arial"/>
              </a:rPr>
              <a:t>strict privacy</a:t>
            </a:r>
            <a:r>
              <a:rPr b="0" i="0" lang="en" sz="1450" u="none" cap="none" strike="noStrike">
                <a:solidFill>
                  <a:srgbClr val="A2C4C9"/>
                </a:solidFill>
                <a:latin typeface="Arial"/>
                <a:ea typeface="Arial"/>
                <a:cs typeface="Arial"/>
                <a:sym typeface="Arial"/>
              </a:rPr>
              <a:t> r</a:t>
            </a:r>
            <a:r>
              <a:rPr b="0" i="0" lang="en" sz="1450" u="none" cap="none" strike="noStrike">
                <a:solidFill>
                  <a:srgbClr val="A2C4C9"/>
                </a:solidFill>
                <a:latin typeface="Arial"/>
                <a:ea typeface="Arial"/>
                <a:cs typeface="Arial"/>
                <a:sym typeface="Arial"/>
              </a:rPr>
              <a:t>egulations including HIPAA</a:t>
            </a:r>
            <a:r>
              <a:rPr lang="en" sz="1450">
                <a:solidFill>
                  <a:srgbClr val="A2C4C9"/>
                </a:solidFill>
              </a:rPr>
              <a:t>.</a:t>
            </a:r>
            <a:endParaRPr b="0" i="0" sz="1450" u="none" cap="none" strike="noStrike">
              <a:solidFill>
                <a:srgbClr val="A2C4C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0675" lvl="0" marL="45720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450"/>
              <a:buAutoNum type="arabicPeriod"/>
            </a:pPr>
            <a:r>
              <a:rPr lang="en" sz="1450">
                <a:solidFill>
                  <a:srgbClr val="A2C4C9"/>
                </a:solidFill>
              </a:rPr>
              <a:t>This constraint required alternative approaches to maintain realistic characteristics of data.</a:t>
            </a:r>
            <a:endParaRPr sz="1450">
              <a:solidFill>
                <a:srgbClr val="A2C4C9"/>
              </a:solidFill>
            </a:endParaRPr>
          </a:p>
        </p:txBody>
      </p:sp>
      <p:sp>
        <p:nvSpPr>
          <p:cNvPr id="302" name="Google Shape;302;p35"/>
          <p:cNvSpPr/>
          <p:nvPr/>
        </p:nvSpPr>
        <p:spPr>
          <a:xfrm>
            <a:off x="5495750" y="1318490"/>
            <a:ext cx="25485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8F5"/>
              </a:buClr>
              <a:buSzPts val="1421"/>
              <a:buFont typeface="Arial"/>
              <a:buNone/>
            </a:pPr>
            <a:r>
              <a:rPr b="1" i="0" lang="en" sz="1721" u="none" cap="none" strike="noStrik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Implemented Solutions</a:t>
            </a:r>
            <a:endParaRPr b="0" i="0" sz="1721" u="none" cap="none" strike="noStrike">
              <a:solidFill>
                <a:srgbClr val="0B5394"/>
              </a:solidFill>
            </a:endParaRPr>
          </a:p>
        </p:txBody>
      </p:sp>
      <p:sp>
        <p:nvSpPr>
          <p:cNvPr id="303" name="Google Shape;303;p35"/>
          <p:cNvSpPr/>
          <p:nvPr/>
        </p:nvSpPr>
        <p:spPr>
          <a:xfrm>
            <a:off x="4753100" y="1711751"/>
            <a:ext cx="4033800" cy="19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0675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450"/>
              <a:buFont typeface="Arial"/>
              <a:buAutoNum type="arabicPeriod"/>
            </a:pPr>
            <a:r>
              <a:rPr b="0" i="0" lang="en" sz="1450" u="none" cap="none" strike="noStrike">
                <a:solidFill>
                  <a:srgbClr val="A2C4C9"/>
                </a:solidFill>
                <a:latin typeface="Arial"/>
                <a:ea typeface="Arial"/>
                <a:cs typeface="Arial"/>
                <a:sym typeface="Arial"/>
              </a:rPr>
              <a:t>Synthesized datasets mimicking real-world healthcare data distributions and relationships.</a:t>
            </a:r>
            <a:endParaRPr b="0" i="0" sz="1450" u="none" cap="none" strike="noStrike">
              <a:solidFill>
                <a:srgbClr val="A2C4C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0675" lvl="0" marL="45720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450"/>
              <a:buAutoNum type="arabicPeriod"/>
            </a:pPr>
            <a:r>
              <a:rPr lang="en" sz="1450">
                <a:solidFill>
                  <a:srgbClr val="A2C4C9"/>
                </a:solidFill>
              </a:rPr>
              <a:t>Hash-based anonymization techniques applied in Silver layer to protect identifiable information.</a:t>
            </a:r>
            <a:endParaRPr sz="1450">
              <a:solidFill>
                <a:srgbClr val="A2C4C9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08" name="Google Shape;30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6"/>
          <p:cNvSpPr/>
          <p:nvPr/>
        </p:nvSpPr>
        <p:spPr>
          <a:xfrm>
            <a:off x="3751750" y="404325"/>
            <a:ext cx="50844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8F5"/>
              </a:buClr>
              <a:buSzPts val="2389"/>
              <a:buFont typeface="Arial"/>
              <a:buNone/>
            </a:pPr>
            <a:r>
              <a:rPr b="1" lang="en" sz="2388">
                <a:solidFill>
                  <a:srgbClr val="A2C4C9"/>
                </a:solidFill>
              </a:rPr>
              <a:t>Challenge: </a:t>
            </a:r>
            <a:r>
              <a:rPr b="1" i="0" lang="en" sz="2388" u="none" cap="none" strike="noStrike">
                <a:solidFill>
                  <a:srgbClr val="A2C4C9"/>
                </a:solidFill>
                <a:latin typeface="Arial"/>
                <a:ea typeface="Arial"/>
                <a:cs typeface="Arial"/>
                <a:sym typeface="Arial"/>
              </a:rPr>
              <a:t>Distributed Query Performance</a:t>
            </a:r>
            <a:endParaRPr b="0" i="0" sz="2388" u="none" cap="none" strike="noStrike">
              <a:solidFill>
                <a:srgbClr val="A2C4C9"/>
              </a:solidFill>
            </a:endParaRPr>
          </a:p>
        </p:txBody>
      </p:sp>
      <p:sp>
        <p:nvSpPr>
          <p:cNvPr id="310" name="Google Shape;310;p36"/>
          <p:cNvSpPr/>
          <p:nvPr/>
        </p:nvSpPr>
        <p:spPr>
          <a:xfrm>
            <a:off x="6023950" y="1494575"/>
            <a:ext cx="193500" cy="1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178"/>
              <a:buFont typeface="Arial"/>
              <a:buNone/>
            </a:pPr>
            <a:r>
              <a:rPr b="1" i="0" lang="en" sz="1177" u="none" cap="none" strike="noStrike">
                <a:solidFill>
                  <a:srgbClr val="A2C4C9"/>
                </a:solidFill>
              </a:rPr>
              <a:t>01</a:t>
            </a:r>
            <a:endParaRPr b="1" i="0" sz="1177" u="none" cap="none" strike="noStrike">
              <a:solidFill>
                <a:srgbClr val="A2C4C9"/>
              </a:solidFill>
            </a:endParaRPr>
          </a:p>
        </p:txBody>
      </p:sp>
      <p:sp>
        <p:nvSpPr>
          <p:cNvPr id="311" name="Google Shape;311;p36"/>
          <p:cNvSpPr/>
          <p:nvPr/>
        </p:nvSpPr>
        <p:spPr>
          <a:xfrm>
            <a:off x="3751750" y="1702056"/>
            <a:ext cx="2465700" cy="207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61525" lIns="61525" spcFirstLastPara="1" rIns="61525" wrap="square" tIns="61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312" name="Google Shape;312;p36"/>
          <p:cNvSpPr/>
          <p:nvPr/>
        </p:nvSpPr>
        <p:spPr>
          <a:xfrm>
            <a:off x="3751750" y="1819348"/>
            <a:ext cx="2465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480"/>
              <a:buFont typeface="Arial"/>
              <a:buNone/>
            </a:pPr>
            <a:r>
              <a:rPr b="1" i="0" lang="en" sz="1480" u="none" cap="none" strike="noStrike">
                <a:solidFill>
                  <a:srgbClr val="3D85C6"/>
                </a:solidFill>
                <a:latin typeface="Arial"/>
                <a:ea typeface="Arial"/>
                <a:cs typeface="Arial"/>
                <a:sym typeface="Arial"/>
              </a:rPr>
              <a:t>Direct Silver-Layer Queries</a:t>
            </a:r>
            <a:endParaRPr b="0" i="0" sz="1480" u="none" cap="none" strike="noStrike">
              <a:solidFill>
                <a:srgbClr val="3D85C6"/>
              </a:solidFill>
            </a:endParaRPr>
          </a:p>
        </p:txBody>
      </p:sp>
      <p:sp>
        <p:nvSpPr>
          <p:cNvPr id="313" name="Google Shape;313;p36"/>
          <p:cNvSpPr/>
          <p:nvPr/>
        </p:nvSpPr>
        <p:spPr>
          <a:xfrm>
            <a:off x="3751750" y="2190656"/>
            <a:ext cx="24657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178"/>
              <a:buFont typeface="Arial"/>
              <a:buNone/>
            </a:pPr>
            <a:r>
              <a:rPr b="0" i="0" lang="en" sz="1177" u="none" cap="none" strike="noStrike">
                <a:solidFill>
                  <a:srgbClr val="A2C4C9"/>
                </a:solidFill>
                <a:latin typeface="Arial"/>
                <a:ea typeface="Arial"/>
                <a:cs typeface="Arial"/>
                <a:sym typeface="Arial"/>
              </a:rPr>
              <a:t>Trino executes joins and aggregations over large fact tables in distributed environment</a:t>
            </a:r>
            <a:endParaRPr b="0" i="0" sz="1177" u="none" cap="none" strike="noStrike">
              <a:solidFill>
                <a:srgbClr val="A2C4C9"/>
              </a:solidFill>
            </a:endParaRPr>
          </a:p>
        </p:txBody>
      </p:sp>
      <p:sp>
        <p:nvSpPr>
          <p:cNvPr id="314" name="Google Shape;314;p36"/>
          <p:cNvSpPr/>
          <p:nvPr/>
        </p:nvSpPr>
        <p:spPr>
          <a:xfrm>
            <a:off x="8627078" y="1504872"/>
            <a:ext cx="193500" cy="1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178"/>
              <a:buFont typeface="Arial"/>
              <a:buNone/>
            </a:pPr>
            <a:r>
              <a:rPr b="1" i="0" lang="en" sz="1177" u="none" cap="none" strike="noStrike">
                <a:solidFill>
                  <a:srgbClr val="A2C4C9"/>
                </a:solidFill>
              </a:rPr>
              <a:t>02</a:t>
            </a:r>
            <a:endParaRPr b="1" i="0" sz="1177" u="none" cap="none" strike="noStrike">
              <a:solidFill>
                <a:srgbClr val="A2C4C9"/>
              </a:solidFill>
            </a:endParaRPr>
          </a:p>
        </p:txBody>
      </p:sp>
      <p:sp>
        <p:nvSpPr>
          <p:cNvPr id="315" name="Google Shape;315;p36"/>
          <p:cNvSpPr/>
          <p:nvPr/>
        </p:nvSpPr>
        <p:spPr>
          <a:xfrm>
            <a:off x="6370285" y="1702056"/>
            <a:ext cx="2465700" cy="207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61525" lIns="61525" spcFirstLastPara="1" rIns="61525" wrap="square" tIns="61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316" name="Google Shape;316;p36"/>
          <p:cNvSpPr/>
          <p:nvPr/>
        </p:nvSpPr>
        <p:spPr>
          <a:xfrm>
            <a:off x="6370285" y="1819343"/>
            <a:ext cx="19077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480"/>
              <a:buFont typeface="Arial"/>
              <a:buNone/>
            </a:pPr>
            <a:r>
              <a:rPr b="1" i="0" lang="en" sz="1480" u="none" cap="none" strike="noStrike">
                <a:solidFill>
                  <a:srgbClr val="3D85C6"/>
                </a:solidFill>
                <a:latin typeface="Arial"/>
                <a:ea typeface="Arial"/>
                <a:cs typeface="Arial"/>
                <a:sym typeface="Arial"/>
              </a:rPr>
              <a:t>Network Overhead</a:t>
            </a:r>
            <a:endParaRPr b="0" i="0" sz="1480" u="none" cap="none" strike="noStrike">
              <a:solidFill>
                <a:srgbClr val="3D85C6"/>
              </a:solidFill>
            </a:endParaRPr>
          </a:p>
        </p:txBody>
      </p:sp>
      <p:sp>
        <p:nvSpPr>
          <p:cNvPr id="317" name="Google Shape;317;p36"/>
          <p:cNvSpPr/>
          <p:nvPr/>
        </p:nvSpPr>
        <p:spPr>
          <a:xfrm>
            <a:off x="6370285" y="2149335"/>
            <a:ext cx="24657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178"/>
              <a:buFont typeface="Arial"/>
              <a:buNone/>
            </a:pPr>
            <a:r>
              <a:rPr b="0" i="0" lang="en" sz="1177" u="none" cap="none" strike="noStrike">
                <a:solidFill>
                  <a:srgbClr val="A2C4C9"/>
                </a:solidFill>
                <a:latin typeface="Arial"/>
                <a:ea typeface="Arial"/>
                <a:cs typeface="Arial"/>
                <a:sym typeface="Arial"/>
              </a:rPr>
              <a:t>Coordination across multiple nodes introduces latency when processing complex analytical queries</a:t>
            </a:r>
            <a:endParaRPr b="0" i="0" sz="1177" u="none" cap="none" strike="noStrike">
              <a:solidFill>
                <a:srgbClr val="A2C4C9"/>
              </a:solidFill>
            </a:endParaRPr>
          </a:p>
        </p:txBody>
      </p:sp>
      <p:sp>
        <p:nvSpPr>
          <p:cNvPr id="318" name="Google Shape;318;p36"/>
          <p:cNvSpPr/>
          <p:nvPr/>
        </p:nvSpPr>
        <p:spPr>
          <a:xfrm>
            <a:off x="3751750" y="3638746"/>
            <a:ext cx="5084400" cy="207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61525" lIns="61525" spcFirstLastPara="1" rIns="61525" wrap="square" tIns="61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319" name="Google Shape;319;p36"/>
          <p:cNvSpPr/>
          <p:nvPr/>
        </p:nvSpPr>
        <p:spPr>
          <a:xfrm>
            <a:off x="3751750" y="3756034"/>
            <a:ext cx="19329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480"/>
              <a:buFont typeface="Arial"/>
              <a:buNone/>
            </a:pPr>
            <a:r>
              <a:rPr b="1" i="0" lang="en" sz="1480" u="none" cap="none" strike="noStrike">
                <a:solidFill>
                  <a:srgbClr val="3D85C6"/>
                </a:solidFill>
                <a:latin typeface="Arial"/>
                <a:ea typeface="Arial"/>
                <a:cs typeface="Arial"/>
                <a:sym typeface="Arial"/>
              </a:rPr>
              <a:t>Gold-Layer Solution</a:t>
            </a:r>
            <a:endParaRPr b="0" i="0" sz="1480" u="none" cap="none" strike="noStrike">
              <a:solidFill>
                <a:srgbClr val="3D85C6"/>
              </a:solidFill>
            </a:endParaRPr>
          </a:p>
        </p:txBody>
      </p:sp>
      <p:sp>
        <p:nvSpPr>
          <p:cNvPr id="320" name="Google Shape;320;p36"/>
          <p:cNvSpPr/>
          <p:nvPr/>
        </p:nvSpPr>
        <p:spPr>
          <a:xfrm>
            <a:off x="3751750" y="4086025"/>
            <a:ext cx="50844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178"/>
              <a:buFont typeface="Arial"/>
              <a:buNone/>
            </a:pPr>
            <a:r>
              <a:rPr b="0" i="0" lang="en" sz="1177" u="none" cap="none" strike="noStrike">
                <a:solidFill>
                  <a:srgbClr val="A2C4C9"/>
                </a:solidFill>
                <a:latin typeface="Arial"/>
                <a:ea typeface="Arial"/>
                <a:cs typeface="Arial"/>
                <a:sym typeface="Arial"/>
              </a:rPr>
              <a:t>Pre-aggregated data marts reduce query complexity and improve dashboard response times</a:t>
            </a:r>
            <a:endParaRPr b="0" i="0" sz="1177" u="none" cap="none" strike="noStrike">
              <a:solidFill>
                <a:srgbClr val="A2C4C9"/>
              </a:solidFill>
            </a:endParaRPr>
          </a:p>
        </p:txBody>
      </p:sp>
      <p:sp>
        <p:nvSpPr>
          <p:cNvPr id="321" name="Google Shape;321;p36"/>
          <p:cNvSpPr/>
          <p:nvPr/>
        </p:nvSpPr>
        <p:spPr>
          <a:xfrm>
            <a:off x="3751750" y="1470775"/>
            <a:ext cx="12408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480"/>
              <a:buFont typeface="Arial"/>
              <a:buNone/>
            </a:pPr>
            <a:r>
              <a:rPr b="1" lang="en" sz="1480">
                <a:solidFill>
                  <a:srgbClr val="A2C4C9"/>
                </a:solidFill>
              </a:rPr>
              <a:t>CHALLENGE</a:t>
            </a:r>
            <a:endParaRPr b="0" i="0" sz="1480" u="none" cap="none" strike="noStrike">
              <a:solidFill>
                <a:srgbClr val="A2C4C9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7"/>
          <p:cNvSpPr txBox="1"/>
          <p:nvPr>
            <p:ph type="title"/>
          </p:nvPr>
        </p:nvSpPr>
        <p:spPr>
          <a:xfrm>
            <a:off x="1297500" y="393750"/>
            <a:ext cx="76146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A2C4C9"/>
                </a:solidFill>
              </a:rPr>
              <a:t>Implementation: </a:t>
            </a:r>
            <a:br>
              <a:rPr b="1" lang="en" sz="2500">
                <a:solidFill>
                  <a:srgbClr val="A2C4C9"/>
                </a:solidFill>
              </a:rPr>
            </a:br>
            <a:r>
              <a:rPr b="1" lang="en" sz="2500">
                <a:solidFill>
                  <a:srgbClr val="A2C4C9"/>
                </a:solidFill>
              </a:rPr>
              <a:t>Trino</a:t>
            </a:r>
            <a:r>
              <a:rPr b="1" lang="en" sz="2500">
                <a:solidFill>
                  <a:srgbClr val="A2C4C9"/>
                </a:solidFill>
              </a:rPr>
              <a:t> (Fast distributed query)</a:t>
            </a:r>
            <a:endParaRPr b="1" sz="2500">
              <a:solidFill>
                <a:srgbClr val="A2C4C9"/>
              </a:solidFill>
            </a:endParaRPr>
          </a:p>
        </p:txBody>
      </p:sp>
      <p:sp>
        <p:nvSpPr>
          <p:cNvPr id="327" name="Google Shape;327;p37"/>
          <p:cNvSpPr/>
          <p:nvPr/>
        </p:nvSpPr>
        <p:spPr>
          <a:xfrm>
            <a:off x="231800" y="1886425"/>
            <a:ext cx="2792700" cy="2668200"/>
          </a:xfrm>
          <a:prstGeom prst="roundRect">
            <a:avLst>
              <a:gd fmla="val 142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60850" lIns="60850" spcFirstLastPara="1" rIns="60850" wrap="square" tIns="60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7"/>
          <p:cNvSpPr/>
          <p:nvPr/>
        </p:nvSpPr>
        <p:spPr>
          <a:xfrm>
            <a:off x="684718" y="2037383"/>
            <a:ext cx="18870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464"/>
              <a:buFont typeface="Arial"/>
              <a:buNone/>
            </a:pPr>
            <a:r>
              <a:rPr b="1" i="0" lang="en" sz="1750" u="none" cap="none" strike="noStrike">
                <a:solidFill>
                  <a:srgbClr val="A2C4C9"/>
                </a:solidFill>
                <a:latin typeface="Arial"/>
                <a:ea typeface="Arial"/>
                <a:cs typeface="Arial"/>
                <a:sym typeface="Arial"/>
              </a:rPr>
              <a:t>Technology Stack</a:t>
            </a:r>
            <a:endParaRPr b="0" i="0" sz="1750" u="none" cap="none" strike="noStrike">
              <a:solidFill>
                <a:srgbClr val="A2C4C9"/>
              </a:solidFill>
            </a:endParaRPr>
          </a:p>
        </p:txBody>
      </p:sp>
      <p:sp>
        <p:nvSpPr>
          <p:cNvPr id="329" name="Google Shape;329;p37"/>
          <p:cNvSpPr/>
          <p:nvPr/>
        </p:nvSpPr>
        <p:spPr>
          <a:xfrm>
            <a:off x="382650" y="2571741"/>
            <a:ext cx="2490900" cy="18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165"/>
              <a:buFont typeface="Arial"/>
              <a:buNone/>
            </a:pPr>
            <a:r>
              <a:rPr b="0" i="0" lang="en" sz="1464" u="none" cap="none" strike="noStrike">
                <a:solidFill>
                  <a:srgbClr val="A2C4C9"/>
                </a:solidFill>
                <a:latin typeface="Arial"/>
                <a:ea typeface="Arial"/>
                <a:cs typeface="Arial"/>
                <a:sym typeface="Arial"/>
              </a:rPr>
              <a:t>Trino distributed SQL query engine processes healthcare data across multiple layers with high performance and flexibility</a:t>
            </a:r>
            <a:endParaRPr b="0" i="0" sz="1464" u="none" cap="none" strike="noStrike">
              <a:solidFill>
                <a:srgbClr val="A2C4C9"/>
              </a:solidFill>
            </a:endParaRPr>
          </a:p>
        </p:txBody>
      </p:sp>
      <p:sp>
        <p:nvSpPr>
          <p:cNvPr id="330" name="Google Shape;330;p37"/>
          <p:cNvSpPr/>
          <p:nvPr/>
        </p:nvSpPr>
        <p:spPr>
          <a:xfrm>
            <a:off x="3175650" y="1886425"/>
            <a:ext cx="2792700" cy="2668200"/>
          </a:xfrm>
          <a:prstGeom prst="roundRect">
            <a:avLst>
              <a:gd fmla="val 142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60850" lIns="60850" spcFirstLastPara="1" rIns="60850" wrap="square" tIns="60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7"/>
          <p:cNvSpPr/>
          <p:nvPr/>
        </p:nvSpPr>
        <p:spPr>
          <a:xfrm>
            <a:off x="3542125" y="2028375"/>
            <a:ext cx="22107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464"/>
              <a:buFont typeface="Arial"/>
              <a:buNone/>
            </a:pPr>
            <a:r>
              <a:rPr b="1" i="0" lang="en" sz="1764" u="none" cap="none" strike="noStrike">
                <a:solidFill>
                  <a:srgbClr val="A2C4C9"/>
                </a:solidFill>
                <a:latin typeface="Arial"/>
                <a:ea typeface="Arial"/>
                <a:cs typeface="Arial"/>
                <a:sym typeface="Arial"/>
              </a:rPr>
              <a:t>Architecture Pattern</a:t>
            </a:r>
            <a:endParaRPr b="0" i="0" sz="1764" u="none" cap="none" strike="noStrike">
              <a:solidFill>
                <a:srgbClr val="A2C4C9"/>
              </a:solidFill>
            </a:endParaRPr>
          </a:p>
        </p:txBody>
      </p:sp>
      <p:sp>
        <p:nvSpPr>
          <p:cNvPr id="332" name="Google Shape;332;p37"/>
          <p:cNvSpPr/>
          <p:nvPr/>
        </p:nvSpPr>
        <p:spPr>
          <a:xfrm>
            <a:off x="3326550" y="2571741"/>
            <a:ext cx="2490900" cy="18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165"/>
              <a:buFont typeface="Arial"/>
              <a:buNone/>
            </a:pPr>
            <a:r>
              <a:rPr b="0" i="0" lang="en" sz="1464" u="none" cap="none" strike="noStrike">
                <a:solidFill>
                  <a:srgbClr val="A2C4C9"/>
                </a:solidFill>
                <a:latin typeface="Arial"/>
                <a:ea typeface="Arial"/>
                <a:cs typeface="Arial"/>
                <a:sym typeface="Arial"/>
              </a:rPr>
              <a:t>Bronze–Silver–Gold layered approach ensures data quality progression from raw ingestion to analytics-ready marts</a:t>
            </a:r>
            <a:endParaRPr b="0" i="0" sz="1464" u="none" cap="none" strike="noStrike">
              <a:solidFill>
                <a:srgbClr val="A2C4C9"/>
              </a:solidFill>
            </a:endParaRPr>
          </a:p>
        </p:txBody>
      </p:sp>
      <p:sp>
        <p:nvSpPr>
          <p:cNvPr id="333" name="Google Shape;333;p37"/>
          <p:cNvSpPr/>
          <p:nvPr/>
        </p:nvSpPr>
        <p:spPr>
          <a:xfrm>
            <a:off x="6119500" y="1886425"/>
            <a:ext cx="2792700" cy="2668200"/>
          </a:xfrm>
          <a:prstGeom prst="roundRect">
            <a:avLst>
              <a:gd fmla="val 1420" name="adj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60850" lIns="60850" spcFirstLastPara="1" rIns="60850" wrap="square" tIns="60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7"/>
          <p:cNvSpPr/>
          <p:nvPr/>
        </p:nvSpPr>
        <p:spPr>
          <a:xfrm>
            <a:off x="6723226" y="2037383"/>
            <a:ext cx="18870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464"/>
              <a:buFont typeface="Arial"/>
              <a:buNone/>
            </a:pPr>
            <a:r>
              <a:rPr b="1" i="0" lang="en" sz="1764" u="none" cap="none" strike="noStrike">
                <a:solidFill>
                  <a:srgbClr val="A2C4C9"/>
                </a:solidFill>
                <a:latin typeface="Arial"/>
                <a:ea typeface="Arial"/>
                <a:cs typeface="Arial"/>
                <a:sym typeface="Arial"/>
              </a:rPr>
              <a:t>Analytics Focus</a:t>
            </a:r>
            <a:endParaRPr b="0" i="0" sz="1764" u="none" cap="none" strike="noStrike">
              <a:solidFill>
                <a:srgbClr val="A2C4C9"/>
              </a:solidFill>
            </a:endParaRPr>
          </a:p>
        </p:txBody>
      </p:sp>
      <p:sp>
        <p:nvSpPr>
          <p:cNvPr id="335" name="Google Shape;335;p37"/>
          <p:cNvSpPr/>
          <p:nvPr/>
        </p:nvSpPr>
        <p:spPr>
          <a:xfrm>
            <a:off x="6270450" y="2537113"/>
            <a:ext cx="2490900" cy="18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165"/>
              <a:buFont typeface="Arial"/>
              <a:buNone/>
            </a:pPr>
            <a:r>
              <a:rPr b="0" i="0" lang="en" sz="1464" u="none" cap="none" strike="noStrike">
                <a:solidFill>
                  <a:srgbClr val="A2C4C9"/>
                </a:solidFill>
                <a:latin typeface="Arial"/>
                <a:ea typeface="Arial"/>
                <a:cs typeface="Arial"/>
                <a:sym typeface="Arial"/>
              </a:rPr>
              <a:t>Pre-aggregated Gold-layer data marts optimize dashboard performance and enable interactive healthcare analytics</a:t>
            </a:r>
            <a:endParaRPr b="0" i="0" sz="1464" u="none" cap="none" strike="noStrike">
              <a:solidFill>
                <a:srgbClr val="A2C4C9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8"/>
          <p:cNvSpPr txBox="1"/>
          <p:nvPr>
            <p:ph type="title"/>
          </p:nvPr>
        </p:nvSpPr>
        <p:spPr>
          <a:xfrm>
            <a:off x="1297500" y="393750"/>
            <a:ext cx="5831700" cy="4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7">
                <a:solidFill>
                  <a:srgbClr val="A2C4C9"/>
                </a:solidFill>
                <a:latin typeface="Arial"/>
                <a:ea typeface="Arial"/>
                <a:cs typeface="Arial"/>
                <a:sym typeface="Arial"/>
              </a:rPr>
              <a:t>The Bronze–Silver–Gold Architecture</a:t>
            </a:r>
            <a:endParaRPr sz="2500">
              <a:solidFill>
                <a:srgbClr val="A2C4C9"/>
              </a:solidFill>
            </a:endParaRPr>
          </a:p>
        </p:txBody>
      </p:sp>
      <p:sp>
        <p:nvSpPr>
          <p:cNvPr id="341" name="Google Shape;341;p38"/>
          <p:cNvSpPr/>
          <p:nvPr/>
        </p:nvSpPr>
        <p:spPr>
          <a:xfrm>
            <a:off x="990179" y="1563881"/>
            <a:ext cx="25158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FFF8F5"/>
              </a:buClr>
              <a:buSzPts val="1651"/>
              <a:buFont typeface="Arial"/>
              <a:buNone/>
            </a:pPr>
            <a:r>
              <a:rPr b="1" i="0" lang="en" sz="1651" u="none" cap="none" strike="noStrike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rPr>
              <a:t>Data Layer Progression</a:t>
            </a:r>
            <a:endParaRPr b="0" i="0" sz="1651" u="none" cap="none" strike="noStrike">
              <a:solidFill>
                <a:srgbClr val="3C78D8"/>
              </a:solidFill>
            </a:endParaRPr>
          </a:p>
        </p:txBody>
      </p:sp>
      <p:sp>
        <p:nvSpPr>
          <p:cNvPr id="342" name="Google Shape;342;p38"/>
          <p:cNvSpPr/>
          <p:nvPr/>
        </p:nvSpPr>
        <p:spPr>
          <a:xfrm>
            <a:off x="990175" y="2002729"/>
            <a:ext cx="42603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332"/>
              <a:buFont typeface="Arial"/>
              <a:buNone/>
            </a:pPr>
            <a:r>
              <a:rPr b="1" i="0" lang="en" sz="1331" u="sng" cap="none" strike="noStrike">
                <a:solidFill>
                  <a:srgbClr val="A2C4C9"/>
                </a:solidFill>
                <a:latin typeface="Arial"/>
                <a:ea typeface="Arial"/>
                <a:cs typeface="Arial"/>
                <a:sym typeface="Arial"/>
              </a:rPr>
              <a:t>Bronze Layer:</a:t>
            </a:r>
            <a:r>
              <a:rPr b="0" i="0" lang="en" sz="1331" u="none" cap="none" strike="noStrike">
                <a:solidFill>
                  <a:srgbClr val="A2C4C9"/>
                </a:solidFill>
                <a:latin typeface="Arial"/>
                <a:ea typeface="Arial"/>
                <a:cs typeface="Arial"/>
                <a:sym typeface="Arial"/>
              </a:rPr>
              <a:t> Raw data ingestion from heterogeneous healthcare sources with minimal transformation</a:t>
            </a:r>
            <a:endParaRPr b="0" i="0" sz="1331" u="none" cap="none" strike="noStrike">
              <a:solidFill>
                <a:srgbClr val="A2C4C9"/>
              </a:solidFill>
            </a:endParaRPr>
          </a:p>
        </p:txBody>
      </p:sp>
      <p:sp>
        <p:nvSpPr>
          <p:cNvPr id="343" name="Google Shape;343;p38"/>
          <p:cNvSpPr/>
          <p:nvPr/>
        </p:nvSpPr>
        <p:spPr>
          <a:xfrm>
            <a:off x="990175" y="2704754"/>
            <a:ext cx="42603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332"/>
              <a:buFont typeface="Arial"/>
              <a:buNone/>
            </a:pPr>
            <a:r>
              <a:rPr b="1" i="0" lang="en" sz="1331" u="sng" cap="none" strike="noStrike">
                <a:solidFill>
                  <a:srgbClr val="A2C4C9"/>
                </a:solidFill>
                <a:latin typeface="Arial"/>
                <a:ea typeface="Arial"/>
                <a:cs typeface="Arial"/>
                <a:sym typeface="Arial"/>
              </a:rPr>
              <a:t>Silver Layer:</a:t>
            </a:r>
            <a:r>
              <a:rPr b="0" i="0" lang="en" sz="1331" u="none" cap="none" strike="noStrike">
                <a:solidFill>
                  <a:srgbClr val="A2C4C9"/>
                </a:solidFill>
                <a:latin typeface="Arial"/>
                <a:ea typeface="Arial"/>
                <a:cs typeface="Arial"/>
                <a:sym typeface="Arial"/>
              </a:rPr>
              <a:t> Cleansed, validated, and anonymized data with standardized schemas and privacy controls</a:t>
            </a:r>
            <a:endParaRPr b="0" i="0" sz="1331" u="none" cap="none" strike="noStrike">
              <a:solidFill>
                <a:srgbClr val="A2C4C9"/>
              </a:solidFill>
            </a:endParaRPr>
          </a:p>
        </p:txBody>
      </p:sp>
      <p:sp>
        <p:nvSpPr>
          <p:cNvPr id="344" name="Google Shape;344;p38"/>
          <p:cNvSpPr/>
          <p:nvPr/>
        </p:nvSpPr>
        <p:spPr>
          <a:xfrm>
            <a:off x="990176" y="3406779"/>
            <a:ext cx="42603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332"/>
              <a:buFont typeface="Arial"/>
              <a:buNone/>
            </a:pPr>
            <a:r>
              <a:rPr b="1" i="0" lang="en" sz="1331" u="sng" cap="none" strike="noStrike">
                <a:solidFill>
                  <a:srgbClr val="A2C4C9"/>
                </a:solidFill>
                <a:latin typeface="Arial"/>
                <a:ea typeface="Arial"/>
                <a:cs typeface="Arial"/>
                <a:sym typeface="Arial"/>
              </a:rPr>
              <a:t>Gold Layer:</a:t>
            </a:r>
            <a:r>
              <a:rPr b="0" i="0" lang="en" sz="1331" u="none" cap="none" strike="noStrike">
                <a:solidFill>
                  <a:srgbClr val="A2C4C9"/>
                </a:solidFill>
                <a:latin typeface="Arial"/>
                <a:ea typeface="Arial"/>
                <a:cs typeface="Arial"/>
                <a:sym typeface="Arial"/>
              </a:rPr>
              <a:t> Pre-aggregated analytical data marts optimized for specific use cases and query patterns</a:t>
            </a:r>
            <a:endParaRPr b="0" i="0" sz="1331" u="none" cap="none" strike="noStrike">
              <a:solidFill>
                <a:srgbClr val="A2C4C9"/>
              </a:solidFill>
            </a:endParaRPr>
          </a:p>
        </p:txBody>
      </p:sp>
      <p:pic>
        <p:nvPicPr>
          <p:cNvPr id="345" name="Google Shape;345;p38" title="5951b024-4c30-4da8-bf73-b0fa3010958f.png"/>
          <p:cNvPicPr preferRelativeResize="0"/>
          <p:nvPr/>
        </p:nvPicPr>
        <p:blipFill rotWithShape="1">
          <a:blip r:embed="rId3">
            <a:alphaModFix/>
          </a:blip>
          <a:srcRect b="3634" l="29537" r="29174" t="4132"/>
          <a:stretch/>
        </p:blipFill>
        <p:spPr>
          <a:xfrm>
            <a:off x="5516638" y="1077450"/>
            <a:ext cx="2241876" cy="33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8"/>
          <p:cNvSpPr/>
          <p:nvPr/>
        </p:nvSpPr>
        <p:spPr>
          <a:xfrm>
            <a:off x="5638330" y="4540200"/>
            <a:ext cx="22419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332"/>
              <a:buFont typeface="Arial"/>
              <a:buNone/>
            </a:pPr>
            <a:r>
              <a:rPr lang="en" sz="1331">
                <a:solidFill>
                  <a:srgbClr val="A2C4C9"/>
                </a:solidFill>
              </a:rPr>
              <a:t>Figure 10: 3 layers of data</a:t>
            </a:r>
            <a:endParaRPr i="0" sz="1331" u="none" cap="none" strike="noStrike">
              <a:solidFill>
                <a:srgbClr val="A2C4C9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"/>
          <p:cNvSpPr txBox="1"/>
          <p:nvPr>
            <p:ph type="title"/>
          </p:nvPr>
        </p:nvSpPr>
        <p:spPr>
          <a:xfrm>
            <a:off x="1297500" y="393750"/>
            <a:ext cx="5831700" cy="4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7">
                <a:solidFill>
                  <a:srgbClr val="A2C4C9"/>
                </a:solidFill>
                <a:latin typeface="Arial"/>
                <a:ea typeface="Arial"/>
                <a:cs typeface="Arial"/>
                <a:sym typeface="Arial"/>
              </a:rPr>
              <a:t>The Bronze–Silver–Gold Architecture</a:t>
            </a:r>
            <a:endParaRPr sz="2500">
              <a:solidFill>
                <a:srgbClr val="A2C4C9"/>
              </a:solidFill>
            </a:endParaRPr>
          </a:p>
        </p:txBody>
      </p:sp>
      <p:pic>
        <p:nvPicPr>
          <p:cNvPr id="352" name="Google Shape;352;p39" title="5951b024-4c30-4da8-bf73-b0fa3010958f.png"/>
          <p:cNvPicPr preferRelativeResize="0"/>
          <p:nvPr/>
        </p:nvPicPr>
        <p:blipFill rotWithShape="1">
          <a:blip r:embed="rId3">
            <a:alphaModFix/>
          </a:blip>
          <a:srcRect b="3634" l="29537" r="29174" t="4132"/>
          <a:stretch/>
        </p:blipFill>
        <p:spPr>
          <a:xfrm>
            <a:off x="5516638" y="1077450"/>
            <a:ext cx="2241876" cy="33383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3" name="Google Shape;353;p39"/>
          <p:cNvGraphicFramePr/>
          <p:nvPr/>
        </p:nvGraphicFramePr>
        <p:xfrm>
          <a:off x="481942" y="1295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{01AD33BB-EC9A-46E2-970F-1F8E2E73B329}</a:tableStyleId>
              </a:tblPr>
              <a:tblGrid>
                <a:gridCol w="2340400"/>
                <a:gridCol w="2379075"/>
              </a:tblGrid>
              <a:tr h="318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A2C4C9"/>
                          </a:solidFill>
                        </a:rPr>
                        <a:t>Dimension Tables (DIM)</a:t>
                      </a:r>
                      <a:endParaRPr b="1" sz="1200">
                        <a:solidFill>
                          <a:srgbClr val="A2C4C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A2C4C9"/>
                          </a:solidFill>
                        </a:rPr>
                        <a:t>Fact Tables (FACT)</a:t>
                      </a:r>
                      <a:endParaRPr b="1" sz="1200">
                        <a:solidFill>
                          <a:srgbClr val="A2C4C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A2C4C9"/>
                          </a:solidFill>
                        </a:rPr>
                        <a:t>minio.silver.dim_patient</a:t>
                      </a:r>
                      <a:endParaRPr sz="1200">
                        <a:solidFill>
                          <a:srgbClr val="A2C4C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A2C4C9"/>
                          </a:solidFill>
                        </a:rPr>
                        <a:t>minio.silver.fact_encounter</a:t>
                      </a:r>
                      <a:endParaRPr sz="1200">
                        <a:solidFill>
                          <a:srgbClr val="A2C4C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A2C4C9"/>
                          </a:solidFill>
                        </a:rPr>
                        <a:t>minio.silver.dim_organization</a:t>
                      </a:r>
                      <a:endParaRPr sz="1200">
                        <a:solidFill>
                          <a:srgbClr val="A2C4C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A2C4C9"/>
                          </a:solidFill>
                        </a:rPr>
                        <a:t>minio.silver.fact_condition</a:t>
                      </a:r>
                      <a:endParaRPr sz="1200">
                        <a:solidFill>
                          <a:srgbClr val="A2C4C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A2C4C9"/>
                          </a:solidFill>
                        </a:rPr>
                        <a:t>minio.silver.dim_date</a:t>
                      </a:r>
                      <a:endParaRPr sz="1200">
                        <a:solidFill>
                          <a:srgbClr val="A2C4C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A2C4C9"/>
                          </a:solidFill>
                        </a:rPr>
                        <a:t>minio.silver.fact_procedure</a:t>
                      </a:r>
                      <a:endParaRPr sz="1200">
                        <a:solidFill>
                          <a:srgbClr val="A2C4C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A2C4C9"/>
                          </a:solidFill>
                        </a:rPr>
                        <a:t>minio.silver.dim_condition_code</a:t>
                      </a:r>
                      <a:endParaRPr sz="1200">
                        <a:solidFill>
                          <a:srgbClr val="A2C4C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A2C4C9"/>
                          </a:solidFill>
                        </a:rPr>
                        <a:t>minio.silver.fact_medication</a:t>
                      </a:r>
                      <a:endParaRPr sz="1200">
                        <a:solidFill>
                          <a:srgbClr val="A2C4C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A2C4C9"/>
                          </a:solidFill>
                        </a:rPr>
                        <a:t>minio.silver.dim_procedure_code</a:t>
                      </a:r>
                      <a:endParaRPr sz="1200">
                        <a:solidFill>
                          <a:srgbClr val="A2C4C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A2C4C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A2C4C9"/>
                          </a:solidFill>
                        </a:rPr>
                        <a:t>minio.silver.dim_medication_code</a:t>
                      </a:r>
                      <a:endParaRPr sz="1200">
                        <a:solidFill>
                          <a:srgbClr val="A2C4C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A2C4C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54" name="Google Shape;354;p39"/>
          <p:cNvSpPr/>
          <p:nvPr/>
        </p:nvSpPr>
        <p:spPr>
          <a:xfrm>
            <a:off x="5638330" y="4540200"/>
            <a:ext cx="22419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332"/>
              <a:buFont typeface="Arial"/>
              <a:buNone/>
            </a:pPr>
            <a:r>
              <a:rPr lang="en" sz="1331">
                <a:solidFill>
                  <a:srgbClr val="A2C4C9"/>
                </a:solidFill>
              </a:rPr>
              <a:t>Figure 10: 3 layers of data</a:t>
            </a:r>
            <a:endParaRPr i="0" sz="1331" u="none" cap="none" strike="noStrike">
              <a:solidFill>
                <a:srgbClr val="A2C4C9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0"/>
          <p:cNvSpPr txBox="1"/>
          <p:nvPr>
            <p:ph type="title"/>
          </p:nvPr>
        </p:nvSpPr>
        <p:spPr>
          <a:xfrm>
            <a:off x="1297500" y="393750"/>
            <a:ext cx="5831700" cy="4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7">
                <a:solidFill>
                  <a:srgbClr val="A2C4C9"/>
                </a:solidFill>
                <a:latin typeface="Arial"/>
                <a:ea typeface="Arial"/>
                <a:cs typeface="Arial"/>
                <a:sym typeface="Arial"/>
              </a:rPr>
              <a:t>The Bronze–Silver–Gold Architecture</a:t>
            </a:r>
            <a:endParaRPr sz="2500">
              <a:solidFill>
                <a:srgbClr val="A2C4C9"/>
              </a:solidFill>
            </a:endParaRPr>
          </a:p>
        </p:txBody>
      </p:sp>
      <p:pic>
        <p:nvPicPr>
          <p:cNvPr id="360" name="Google Shape;360;p40" title="5951b024-4c30-4da8-bf73-b0fa3010958f.png"/>
          <p:cNvPicPr preferRelativeResize="0"/>
          <p:nvPr/>
        </p:nvPicPr>
        <p:blipFill rotWithShape="1">
          <a:blip r:embed="rId3">
            <a:alphaModFix/>
          </a:blip>
          <a:srcRect b="3634" l="29537" r="29174" t="4132"/>
          <a:stretch/>
        </p:blipFill>
        <p:spPr>
          <a:xfrm>
            <a:off x="5516638" y="1077450"/>
            <a:ext cx="2241876" cy="33383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1" name="Google Shape;361;p40"/>
          <p:cNvGraphicFramePr/>
          <p:nvPr/>
        </p:nvGraphicFramePr>
        <p:xfrm>
          <a:off x="487092" y="2258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{01AD33BB-EC9A-46E2-970F-1F8E2E73B329}</a:tableStyleId>
              </a:tblPr>
              <a:tblGrid>
                <a:gridCol w="2340400"/>
                <a:gridCol w="2379075"/>
              </a:tblGrid>
              <a:tr h="318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A2C4C9"/>
                          </a:solidFill>
                        </a:rPr>
                        <a:t>Gold_mart_1</a:t>
                      </a:r>
                      <a:endParaRPr b="1" sz="1200">
                        <a:solidFill>
                          <a:srgbClr val="A2C4C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A2C4C9"/>
                          </a:solidFill>
                        </a:rPr>
                        <a:t>Gold_mart_2</a:t>
                      </a:r>
                      <a:endParaRPr b="1" sz="1200">
                        <a:solidFill>
                          <a:srgbClr val="A2C4C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A2C4C9"/>
                          </a:solidFill>
                        </a:rPr>
                        <a:t>minio.gold.mart_patient_demographic</a:t>
                      </a:r>
                      <a:endParaRPr sz="1200">
                        <a:solidFill>
                          <a:srgbClr val="A2C4C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A2C4C9"/>
                          </a:solidFill>
                        </a:rPr>
                        <a:t>minio.gold.mart_disease_trend_monthly</a:t>
                      </a:r>
                      <a:endParaRPr sz="1200">
                        <a:solidFill>
                          <a:srgbClr val="A2C4C9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2C4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2" name="Google Shape;362;p40"/>
          <p:cNvSpPr/>
          <p:nvPr/>
        </p:nvSpPr>
        <p:spPr>
          <a:xfrm>
            <a:off x="5638330" y="4540200"/>
            <a:ext cx="22419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332"/>
              <a:buFont typeface="Arial"/>
              <a:buNone/>
            </a:pPr>
            <a:r>
              <a:rPr lang="en" sz="1331">
                <a:solidFill>
                  <a:srgbClr val="A2C4C9"/>
                </a:solidFill>
              </a:rPr>
              <a:t>Figure 10: 3 layers of data</a:t>
            </a:r>
            <a:endParaRPr i="0" sz="1331" u="none" cap="none" strike="noStrike">
              <a:solidFill>
                <a:srgbClr val="A2C4C9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1"/>
          <p:cNvSpPr/>
          <p:nvPr/>
        </p:nvSpPr>
        <p:spPr>
          <a:xfrm>
            <a:off x="1067700" y="528650"/>
            <a:ext cx="70086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8F5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A2C4C9"/>
                </a:solidFill>
                <a:latin typeface="Arial"/>
                <a:ea typeface="Arial"/>
                <a:cs typeface="Arial"/>
                <a:sym typeface="Arial"/>
              </a:rPr>
              <a:t>Operational Complexity in Multi-Node Deployment</a:t>
            </a:r>
            <a:endParaRPr b="0" i="0" sz="2200" u="none" cap="none" strike="noStrike">
              <a:solidFill>
                <a:srgbClr val="A2C4C9"/>
              </a:solidFill>
            </a:endParaRPr>
          </a:p>
        </p:txBody>
      </p:sp>
      <p:sp>
        <p:nvSpPr>
          <p:cNvPr id="368" name="Google Shape;368;p41"/>
          <p:cNvSpPr/>
          <p:nvPr/>
        </p:nvSpPr>
        <p:spPr>
          <a:xfrm>
            <a:off x="496119" y="1511201"/>
            <a:ext cx="4005000" cy="1308600"/>
          </a:xfrm>
          <a:prstGeom prst="roundRect">
            <a:avLst>
              <a:gd fmla="val 1625" name="adj"/>
            </a:avLst>
          </a:prstGeom>
          <a:solidFill>
            <a:srgbClr val="1C4587"/>
          </a:solidFill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2C4C9"/>
              </a:solidFill>
            </a:endParaRPr>
          </a:p>
        </p:txBody>
      </p:sp>
      <p:sp>
        <p:nvSpPr>
          <p:cNvPr id="369" name="Google Shape;369;p41"/>
          <p:cNvSpPr/>
          <p:nvPr/>
        </p:nvSpPr>
        <p:spPr>
          <a:xfrm>
            <a:off x="656928" y="1672009"/>
            <a:ext cx="23742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A2C4C9"/>
                </a:solidFill>
                <a:latin typeface="Arial"/>
                <a:ea typeface="Arial"/>
                <a:cs typeface="Arial"/>
                <a:sym typeface="Arial"/>
              </a:rPr>
              <a:t>Object Storage Integration</a:t>
            </a:r>
            <a:endParaRPr b="0" i="0" sz="1400" u="none" cap="none" strike="noStrike">
              <a:solidFill>
                <a:srgbClr val="A2C4C9"/>
              </a:solidFill>
            </a:endParaRPr>
          </a:p>
        </p:txBody>
      </p:sp>
      <p:sp>
        <p:nvSpPr>
          <p:cNvPr id="370" name="Google Shape;370;p41"/>
          <p:cNvSpPr/>
          <p:nvPr/>
        </p:nvSpPr>
        <p:spPr>
          <a:xfrm>
            <a:off x="656928" y="1978521"/>
            <a:ext cx="36834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A2C4C9"/>
                </a:solidFill>
                <a:latin typeface="Arial"/>
                <a:ea typeface="Arial"/>
                <a:cs typeface="Arial"/>
                <a:sym typeface="Arial"/>
              </a:rPr>
              <a:t>Configuring Trino connectors to efficiently access healthcare data stored across distributed object storage systems like S3 or HDFS</a:t>
            </a:r>
            <a:endParaRPr b="0" i="0" sz="1100" u="none" cap="none" strike="noStrike">
              <a:solidFill>
                <a:srgbClr val="A2C4C9"/>
              </a:solidFill>
            </a:endParaRPr>
          </a:p>
        </p:txBody>
      </p:sp>
      <p:sp>
        <p:nvSpPr>
          <p:cNvPr id="371" name="Google Shape;371;p41"/>
          <p:cNvSpPr/>
          <p:nvPr/>
        </p:nvSpPr>
        <p:spPr>
          <a:xfrm>
            <a:off x="4642843" y="1511201"/>
            <a:ext cx="4005000" cy="1308600"/>
          </a:xfrm>
          <a:prstGeom prst="roundRect">
            <a:avLst>
              <a:gd fmla="val 1625" name="adj"/>
            </a:avLst>
          </a:prstGeom>
          <a:solidFill>
            <a:srgbClr val="1C4587"/>
          </a:solidFill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2C4C9"/>
              </a:solidFill>
            </a:endParaRPr>
          </a:p>
        </p:txBody>
      </p:sp>
      <p:sp>
        <p:nvSpPr>
          <p:cNvPr id="372" name="Google Shape;372;p41"/>
          <p:cNvSpPr/>
          <p:nvPr/>
        </p:nvSpPr>
        <p:spPr>
          <a:xfrm>
            <a:off x="4803651" y="1672009"/>
            <a:ext cx="20574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A2C4C9"/>
                </a:solidFill>
                <a:latin typeface="Arial"/>
                <a:ea typeface="Arial"/>
                <a:cs typeface="Arial"/>
                <a:sym typeface="Arial"/>
              </a:rPr>
              <a:t>Metadata Management</a:t>
            </a:r>
            <a:endParaRPr b="0" i="0" sz="1400" u="none" cap="none" strike="noStrike">
              <a:solidFill>
                <a:srgbClr val="A2C4C9"/>
              </a:solidFill>
            </a:endParaRPr>
          </a:p>
        </p:txBody>
      </p:sp>
      <p:sp>
        <p:nvSpPr>
          <p:cNvPr id="373" name="Google Shape;373;p41"/>
          <p:cNvSpPr/>
          <p:nvPr/>
        </p:nvSpPr>
        <p:spPr>
          <a:xfrm>
            <a:off x="4803651" y="1978521"/>
            <a:ext cx="36834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A2C4C9"/>
                </a:solidFill>
                <a:latin typeface="Arial"/>
                <a:ea typeface="Arial"/>
                <a:cs typeface="Arial"/>
                <a:sym typeface="Arial"/>
              </a:rPr>
              <a:t>Maintaining consistent metadata catalogs and schema registries across multiple Trino coordinator and worker nodes</a:t>
            </a:r>
            <a:endParaRPr b="0" i="0" sz="1100" u="none" cap="none" strike="noStrike">
              <a:solidFill>
                <a:srgbClr val="A2C4C9"/>
              </a:solidFill>
            </a:endParaRPr>
          </a:p>
        </p:txBody>
      </p:sp>
      <p:sp>
        <p:nvSpPr>
          <p:cNvPr id="374" name="Google Shape;374;p41"/>
          <p:cNvSpPr/>
          <p:nvPr/>
        </p:nvSpPr>
        <p:spPr>
          <a:xfrm>
            <a:off x="496119" y="2961531"/>
            <a:ext cx="4005000" cy="1308600"/>
          </a:xfrm>
          <a:prstGeom prst="roundRect">
            <a:avLst>
              <a:gd fmla="val 1625" name="adj"/>
            </a:avLst>
          </a:prstGeom>
          <a:solidFill>
            <a:srgbClr val="1C4587"/>
          </a:solidFill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2C4C9"/>
              </a:solidFill>
            </a:endParaRPr>
          </a:p>
        </p:txBody>
      </p:sp>
      <p:sp>
        <p:nvSpPr>
          <p:cNvPr id="375" name="Google Shape;375;p41"/>
          <p:cNvSpPr/>
          <p:nvPr/>
        </p:nvSpPr>
        <p:spPr>
          <a:xfrm>
            <a:off x="656928" y="3122339"/>
            <a:ext cx="21171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A2C4C9"/>
                </a:solidFill>
                <a:latin typeface="Arial"/>
                <a:ea typeface="Arial"/>
                <a:cs typeface="Arial"/>
                <a:sym typeface="Arial"/>
              </a:rPr>
              <a:t>Secure Communication</a:t>
            </a:r>
            <a:endParaRPr b="0" i="0" sz="1400" u="none" cap="none" strike="noStrike">
              <a:solidFill>
                <a:srgbClr val="A2C4C9"/>
              </a:solidFill>
            </a:endParaRPr>
          </a:p>
        </p:txBody>
      </p:sp>
      <p:sp>
        <p:nvSpPr>
          <p:cNvPr id="376" name="Google Shape;376;p41"/>
          <p:cNvSpPr/>
          <p:nvPr/>
        </p:nvSpPr>
        <p:spPr>
          <a:xfrm>
            <a:off x="656928" y="3428851"/>
            <a:ext cx="36834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A2C4C9"/>
                </a:solidFill>
                <a:latin typeface="Arial"/>
                <a:ea typeface="Arial"/>
                <a:cs typeface="Arial"/>
                <a:sym typeface="Arial"/>
              </a:rPr>
              <a:t>Implementing TLS encryption and authentication protocols for network traffic between distributed query processing nodes</a:t>
            </a:r>
            <a:endParaRPr b="0" i="0" sz="1100" u="none" cap="none" strike="noStrike">
              <a:solidFill>
                <a:srgbClr val="A2C4C9"/>
              </a:solidFill>
            </a:endParaRPr>
          </a:p>
        </p:txBody>
      </p:sp>
      <p:sp>
        <p:nvSpPr>
          <p:cNvPr id="377" name="Google Shape;377;p41"/>
          <p:cNvSpPr/>
          <p:nvPr/>
        </p:nvSpPr>
        <p:spPr>
          <a:xfrm>
            <a:off x="4642843" y="2961531"/>
            <a:ext cx="4005000" cy="1308600"/>
          </a:xfrm>
          <a:prstGeom prst="roundRect">
            <a:avLst>
              <a:gd fmla="val 1625" name="adj"/>
            </a:avLst>
          </a:prstGeom>
          <a:solidFill>
            <a:srgbClr val="1C4587"/>
          </a:solidFill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2C4C9"/>
              </a:solidFill>
            </a:endParaRPr>
          </a:p>
        </p:txBody>
      </p:sp>
      <p:sp>
        <p:nvSpPr>
          <p:cNvPr id="378" name="Google Shape;378;p41"/>
          <p:cNvSpPr/>
          <p:nvPr/>
        </p:nvSpPr>
        <p:spPr>
          <a:xfrm>
            <a:off x="4803651" y="3122339"/>
            <a:ext cx="21324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A2C4C9"/>
                </a:solidFill>
                <a:latin typeface="Arial"/>
                <a:ea typeface="Arial"/>
                <a:cs typeface="Arial"/>
                <a:sym typeface="Arial"/>
              </a:rPr>
              <a:t>Resource Orchestration</a:t>
            </a:r>
            <a:endParaRPr b="0" i="0" sz="1400" u="none" cap="none" strike="noStrike">
              <a:solidFill>
                <a:srgbClr val="A2C4C9"/>
              </a:solidFill>
            </a:endParaRPr>
          </a:p>
        </p:txBody>
      </p:sp>
      <p:sp>
        <p:nvSpPr>
          <p:cNvPr id="379" name="Google Shape;379;p41"/>
          <p:cNvSpPr/>
          <p:nvPr/>
        </p:nvSpPr>
        <p:spPr>
          <a:xfrm>
            <a:off x="4803651" y="3428851"/>
            <a:ext cx="36834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A2C4C9"/>
                </a:solidFill>
                <a:latin typeface="Arial"/>
                <a:ea typeface="Arial"/>
                <a:cs typeface="Arial"/>
                <a:sym typeface="Arial"/>
              </a:rPr>
              <a:t>Balancing compute resources and managing memory allocation across worker nodes to prevent bottlenecks during complex analytical queries</a:t>
            </a:r>
            <a:endParaRPr b="0" i="0" sz="1100" u="none" cap="none" strike="noStrike">
              <a:solidFill>
                <a:srgbClr val="A2C4C9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2"/>
          <p:cNvSpPr txBox="1"/>
          <p:nvPr>
            <p:ph type="title"/>
          </p:nvPr>
        </p:nvSpPr>
        <p:spPr>
          <a:xfrm>
            <a:off x="1297500" y="393750"/>
            <a:ext cx="7038900" cy="729600"/>
          </a:xfrm>
          <a:prstGeom prst="rect">
            <a:avLst/>
          </a:prstGeom>
          <a:ln cap="flat" cmpd="sng" w="9525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A2C4C9"/>
                </a:solidFill>
              </a:rPr>
              <a:t>System Design </a:t>
            </a:r>
            <a:endParaRPr sz="2800">
              <a:solidFill>
                <a:srgbClr val="A2C4C9"/>
              </a:solidFill>
            </a:endParaRPr>
          </a:p>
        </p:txBody>
      </p:sp>
      <p:pic>
        <p:nvPicPr>
          <p:cNvPr id="385" name="Google Shape;38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625" y="1826925"/>
            <a:ext cx="8486775" cy="2781300"/>
          </a:xfrm>
          <a:prstGeom prst="rect">
            <a:avLst/>
          </a:prstGeom>
          <a:noFill/>
          <a:ln cap="flat" cmpd="sng" w="9525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6" name="Google Shape;386;p42"/>
          <p:cNvSpPr txBox="1"/>
          <p:nvPr>
            <p:ph idx="1" type="body"/>
          </p:nvPr>
        </p:nvSpPr>
        <p:spPr>
          <a:xfrm>
            <a:off x="2854213" y="4608225"/>
            <a:ext cx="3435600" cy="523800"/>
          </a:xfrm>
          <a:prstGeom prst="rect">
            <a:avLst/>
          </a:prstGeom>
          <a:ln cap="flat" cmpd="sng" w="9525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Figure 11:</a:t>
            </a:r>
            <a:r>
              <a:rPr lang="en" sz="160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 System Flow Diagram</a:t>
            </a:r>
            <a:endParaRPr sz="1600">
              <a:solidFill>
                <a:srgbClr val="A2C4C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7" name="Google Shape;387;p42"/>
          <p:cNvSpPr txBox="1"/>
          <p:nvPr>
            <p:ph idx="1" type="body"/>
          </p:nvPr>
        </p:nvSpPr>
        <p:spPr>
          <a:xfrm>
            <a:off x="104875" y="1303113"/>
            <a:ext cx="8934300" cy="523800"/>
          </a:xfrm>
          <a:prstGeom prst="rect">
            <a:avLst/>
          </a:prstGeom>
          <a:ln cap="flat" cmpd="sng" w="9525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2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Sources → ETL (Parquet) → MinIO (Bronze/Silver/Gold) → Trino + Hive → Superset</a:t>
            </a:r>
            <a:endParaRPr sz="1620">
              <a:solidFill>
                <a:srgbClr val="A2C4C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/>
          <p:nvPr>
            <p:ph type="ctrTitle"/>
          </p:nvPr>
        </p:nvSpPr>
        <p:spPr>
          <a:xfrm>
            <a:off x="3537150" y="1578400"/>
            <a:ext cx="5017500" cy="8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4000"/>
              <a:buAutoNum type="arabicPeriod"/>
            </a:pPr>
            <a:r>
              <a:rPr b="1" lang="en">
                <a:solidFill>
                  <a:srgbClr val="A2C4C9"/>
                </a:solidFill>
              </a:rPr>
              <a:t>Introduction</a:t>
            </a:r>
            <a:endParaRPr b="1">
              <a:solidFill>
                <a:srgbClr val="A2C4C9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3"/>
          <p:cNvSpPr txBox="1"/>
          <p:nvPr>
            <p:ph type="title"/>
          </p:nvPr>
        </p:nvSpPr>
        <p:spPr>
          <a:xfrm>
            <a:off x="1102425" y="83900"/>
            <a:ext cx="8450100" cy="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A2C4C9"/>
                </a:solidFill>
              </a:rPr>
              <a:t>Implementation - </a:t>
            </a:r>
            <a:r>
              <a:rPr lang="en" sz="2500">
                <a:solidFill>
                  <a:srgbClr val="A2C4C9"/>
                </a:solidFill>
              </a:rPr>
              <a:t>BI Platform - Apache Superset</a:t>
            </a:r>
            <a:endParaRPr sz="2500">
              <a:solidFill>
                <a:srgbClr val="A2C4C9"/>
              </a:solidFill>
            </a:endParaRPr>
          </a:p>
        </p:txBody>
      </p:sp>
      <p:sp>
        <p:nvSpPr>
          <p:cNvPr id="393" name="Google Shape;393;p43"/>
          <p:cNvSpPr txBox="1"/>
          <p:nvPr>
            <p:ph idx="1" type="body"/>
          </p:nvPr>
        </p:nvSpPr>
        <p:spPr>
          <a:xfrm>
            <a:off x="1889349" y="4745950"/>
            <a:ext cx="5930400" cy="5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Figure </a:t>
            </a:r>
            <a:r>
              <a:rPr lang="en" sz="160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12</a:t>
            </a:r>
            <a:r>
              <a:rPr lang="en" sz="160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 : </a:t>
            </a:r>
            <a:r>
              <a:rPr lang="en" sz="160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Superset Implementation in local machine</a:t>
            </a:r>
            <a:endParaRPr sz="1600">
              <a:solidFill>
                <a:srgbClr val="A2C4C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4" name="Google Shape;3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4125" y="638525"/>
            <a:ext cx="5455050" cy="416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4"/>
          <p:cNvSpPr txBox="1"/>
          <p:nvPr>
            <p:ph type="title"/>
          </p:nvPr>
        </p:nvSpPr>
        <p:spPr>
          <a:xfrm>
            <a:off x="1102425" y="83900"/>
            <a:ext cx="8450100" cy="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A2C4C9"/>
                </a:solidFill>
              </a:rPr>
              <a:t>Implementation - BI Platform - Apache Superset</a:t>
            </a:r>
            <a:endParaRPr sz="2500">
              <a:solidFill>
                <a:srgbClr val="A2C4C9"/>
              </a:solidFill>
            </a:endParaRPr>
          </a:p>
        </p:txBody>
      </p:sp>
      <p:sp>
        <p:nvSpPr>
          <p:cNvPr id="400" name="Google Shape;400;p44"/>
          <p:cNvSpPr txBox="1"/>
          <p:nvPr>
            <p:ph idx="1" type="body"/>
          </p:nvPr>
        </p:nvSpPr>
        <p:spPr>
          <a:xfrm>
            <a:off x="1040200" y="4745950"/>
            <a:ext cx="7628700" cy="5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Figure </a:t>
            </a:r>
            <a:r>
              <a:rPr lang="en" sz="160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13</a:t>
            </a:r>
            <a:r>
              <a:rPr lang="en" sz="160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 : </a:t>
            </a:r>
            <a:r>
              <a:rPr lang="en" sz="160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Superset Database connection UI with Trino connection string</a:t>
            </a:r>
            <a:endParaRPr sz="1600">
              <a:solidFill>
                <a:srgbClr val="A2C4C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1" name="Google Shape;40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3925" y="731875"/>
            <a:ext cx="4648824" cy="400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5"/>
          <p:cNvSpPr txBox="1"/>
          <p:nvPr>
            <p:ph type="title"/>
          </p:nvPr>
        </p:nvSpPr>
        <p:spPr>
          <a:xfrm>
            <a:off x="1102425" y="83900"/>
            <a:ext cx="8450100" cy="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A2C4C9"/>
                </a:solidFill>
              </a:rPr>
              <a:t>Dashboard  Creation</a:t>
            </a:r>
            <a:r>
              <a:rPr lang="en" sz="2500">
                <a:solidFill>
                  <a:srgbClr val="A2C4C9"/>
                </a:solidFill>
              </a:rPr>
              <a:t> - Apache Superset</a:t>
            </a:r>
            <a:endParaRPr sz="2500">
              <a:solidFill>
                <a:srgbClr val="A2C4C9"/>
              </a:solidFill>
            </a:endParaRPr>
          </a:p>
        </p:txBody>
      </p:sp>
      <p:sp>
        <p:nvSpPr>
          <p:cNvPr id="407" name="Google Shape;407;p45"/>
          <p:cNvSpPr txBox="1"/>
          <p:nvPr>
            <p:ph idx="1" type="body"/>
          </p:nvPr>
        </p:nvSpPr>
        <p:spPr>
          <a:xfrm>
            <a:off x="680100" y="4745950"/>
            <a:ext cx="8372100" cy="5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Figure </a:t>
            </a:r>
            <a:r>
              <a:rPr lang="en" sz="160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14</a:t>
            </a:r>
            <a:r>
              <a:rPr lang="en" sz="160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 : </a:t>
            </a:r>
            <a:r>
              <a:rPr lang="en" sz="160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Cluster Bar chart builder using dataset from Patient Demographic</a:t>
            </a:r>
            <a:endParaRPr sz="1600">
              <a:solidFill>
                <a:srgbClr val="A2C4C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8" name="Google Shape;40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274" y="663150"/>
            <a:ext cx="5153474" cy="408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6"/>
          <p:cNvSpPr txBox="1"/>
          <p:nvPr>
            <p:ph type="title"/>
          </p:nvPr>
        </p:nvSpPr>
        <p:spPr>
          <a:xfrm>
            <a:off x="1102425" y="83900"/>
            <a:ext cx="8450100" cy="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A2C4C9"/>
                </a:solidFill>
              </a:rPr>
              <a:t>Dashboard  Creation - Apache Superset</a:t>
            </a:r>
            <a:endParaRPr sz="2500">
              <a:solidFill>
                <a:srgbClr val="A2C4C9"/>
              </a:solidFill>
            </a:endParaRPr>
          </a:p>
        </p:txBody>
      </p:sp>
      <p:sp>
        <p:nvSpPr>
          <p:cNvPr id="414" name="Google Shape;414;p46"/>
          <p:cNvSpPr txBox="1"/>
          <p:nvPr>
            <p:ph idx="1" type="body"/>
          </p:nvPr>
        </p:nvSpPr>
        <p:spPr>
          <a:xfrm>
            <a:off x="680100" y="4745950"/>
            <a:ext cx="8372100" cy="5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Figure </a:t>
            </a:r>
            <a:r>
              <a:rPr lang="en" sz="160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15</a:t>
            </a:r>
            <a:r>
              <a:rPr lang="en" sz="160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 : </a:t>
            </a:r>
            <a:r>
              <a:rPr lang="en" sz="160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Heatmap chart builder using dataset from Disease Trend</a:t>
            </a:r>
            <a:endParaRPr sz="1600">
              <a:solidFill>
                <a:srgbClr val="A2C4C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A2C4C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Analysis data mart</a:t>
            </a:r>
            <a:endParaRPr sz="1600">
              <a:solidFill>
                <a:srgbClr val="A2C4C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5" name="Google Shape;41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9188" y="643550"/>
            <a:ext cx="5285625" cy="41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7"/>
          <p:cNvSpPr txBox="1"/>
          <p:nvPr>
            <p:ph type="ctrTitle"/>
          </p:nvPr>
        </p:nvSpPr>
        <p:spPr>
          <a:xfrm>
            <a:off x="3537150" y="1578400"/>
            <a:ext cx="33861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2C4C9"/>
                </a:solidFill>
              </a:rPr>
              <a:t>6. Result &amp; Conclusion</a:t>
            </a:r>
            <a:endParaRPr b="1">
              <a:solidFill>
                <a:srgbClr val="A2C4C9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48" title="Superse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7513" y="234800"/>
            <a:ext cx="5720476" cy="429035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8"/>
          <p:cNvSpPr txBox="1"/>
          <p:nvPr>
            <p:ph idx="4294967295" type="body"/>
          </p:nvPr>
        </p:nvSpPr>
        <p:spPr>
          <a:xfrm>
            <a:off x="3193313" y="4619700"/>
            <a:ext cx="2808900" cy="5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Figure 17: Superset demo</a:t>
            </a:r>
            <a:endParaRPr sz="1600">
              <a:solidFill>
                <a:srgbClr val="A2C4C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9"/>
          <p:cNvSpPr txBox="1"/>
          <p:nvPr>
            <p:ph type="title"/>
          </p:nvPr>
        </p:nvSpPr>
        <p:spPr>
          <a:xfrm>
            <a:off x="628650" y="265850"/>
            <a:ext cx="29118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A2C4C9"/>
                </a:solidFill>
              </a:rPr>
              <a:t>Result</a:t>
            </a:r>
            <a:endParaRPr b="1">
              <a:solidFill>
                <a:srgbClr val="A2C4C9"/>
              </a:solidFill>
            </a:endParaRPr>
          </a:p>
        </p:txBody>
      </p:sp>
      <p:sp>
        <p:nvSpPr>
          <p:cNvPr id="432" name="Google Shape;432;p49"/>
          <p:cNvSpPr txBox="1"/>
          <p:nvPr>
            <p:ph idx="4294967295" type="ctrTitle"/>
          </p:nvPr>
        </p:nvSpPr>
        <p:spPr>
          <a:xfrm>
            <a:off x="628650" y="1260050"/>
            <a:ext cx="3025200" cy="3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20">
                <a:solidFill>
                  <a:srgbClr val="A2C4C9"/>
                </a:solidFill>
              </a:rPr>
              <a:t>Dashboard Visualization</a:t>
            </a:r>
            <a:r>
              <a:rPr lang="en" sz="1620">
                <a:solidFill>
                  <a:srgbClr val="A2C4C9"/>
                </a:solidFill>
              </a:rPr>
              <a:t>: </a:t>
            </a:r>
            <a:endParaRPr sz="1620">
              <a:solidFill>
                <a:srgbClr val="A2C4C9"/>
              </a:solidFill>
            </a:endParaRPr>
          </a:p>
          <a:p>
            <a:pPr indent="-33147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620"/>
              <a:buChar char="-"/>
            </a:pPr>
            <a:r>
              <a:rPr lang="en" sz="1620">
                <a:solidFill>
                  <a:srgbClr val="A2C4C9"/>
                </a:solidFill>
              </a:rPr>
              <a:t>Cluster Bar Chart: patient demographics by age &amp; gender</a:t>
            </a:r>
            <a:endParaRPr sz="1620">
              <a:solidFill>
                <a:srgbClr val="A2C4C9"/>
              </a:solidFill>
            </a:endParaRPr>
          </a:p>
          <a:p>
            <a:pPr indent="-33147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620"/>
              <a:buChar char="-"/>
            </a:pPr>
            <a:r>
              <a:rPr lang="en" sz="1620">
                <a:solidFill>
                  <a:srgbClr val="A2C4C9"/>
                </a:solidFill>
              </a:rPr>
              <a:t>Seasonal Heatmap: common cold trends by month/year</a:t>
            </a:r>
            <a:endParaRPr sz="1620">
              <a:solidFill>
                <a:srgbClr val="A2C4C9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20">
              <a:solidFill>
                <a:srgbClr val="A2C4C9"/>
              </a:solidFill>
            </a:endParaRPr>
          </a:p>
        </p:txBody>
      </p:sp>
      <p:pic>
        <p:nvPicPr>
          <p:cNvPr id="433" name="Google Shape;43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9801" y="104375"/>
            <a:ext cx="4970849" cy="440685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9"/>
          <p:cNvSpPr txBox="1"/>
          <p:nvPr>
            <p:ph idx="1" type="body"/>
          </p:nvPr>
        </p:nvSpPr>
        <p:spPr>
          <a:xfrm>
            <a:off x="4721976" y="4619700"/>
            <a:ext cx="3591300" cy="52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Figure </a:t>
            </a:r>
            <a:r>
              <a:rPr lang="en" sz="160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18</a:t>
            </a:r>
            <a:r>
              <a:rPr lang="en" sz="160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" sz="160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Dashboard result</a:t>
            </a:r>
            <a:endParaRPr sz="1600">
              <a:solidFill>
                <a:srgbClr val="A2C4C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9" name="Google Shape;43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0"/>
          <p:cNvSpPr/>
          <p:nvPr/>
        </p:nvSpPr>
        <p:spPr>
          <a:xfrm>
            <a:off x="3925119" y="695399"/>
            <a:ext cx="47229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8F5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A2C4C9"/>
                </a:solidFill>
                <a:latin typeface="Arial"/>
                <a:ea typeface="Arial"/>
                <a:cs typeface="Arial"/>
                <a:sym typeface="Arial"/>
              </a:rPr>
              <a:t>Technical Implementation Results</a:t>
            </a:r>
            <a:endParaRPr b="0" i="0" sz="2200" u="none" cap="none" strike="noStrike">
              <a:solidFill>
                <a:srgbClr val="A2C4C9"/>
              </a:solidFill>
            </a:endParaRPr>
          </a:p>
        </p:txBody>
      </p:sp>
      <p:sp>
        <p:nvSpPr>
          <p:cNvPr id="441" name="Google Shape;441;p50"/>
          <p:cNvSpPr/>
          <p:nvPr/>
        </p:nvSpPr>
        <p:spPr>
          <a:xfrm>
            <a:off x="3925119" y="1687562"/>
            <a:ext cx="14562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3700"/>
              <a:buFont typeface="Arial"/>
              <a:buNone/>
            </a:pPr>
            <a:r>
              <a:rPr b="1" i="0" lang="en" sz="3700" u="none" cap="none" strike="noStrike">
                <a:solidFill>
                  <a:srgbClr val="A2C4C9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3700" u="none" cap="none" strike="noStrike">
              <a:solidFill>
                <a:srgbClr val="A2C4C9"/>
              </a:solidFill>
            </a:endParaRPr>
          </a:p>
        </p:txBody>
      </p:sp>
      <p:sp>
        <p:nvSpPr>
          <p:cNvPr id="442" name="Google Shape;442;p50"/>
          <p:cNvSpPr/>
          <p:nvPr/>
        </p:nvSpPr>
        <p:spPr>
          <a:xfrm>
            <a:off x="3925119" y="2332434"/>
            <a:ext cx="14562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A2C4C9"/>
                </a:solidFill>
                <a:latin typeface="Arial"/>
                <a:ea typeface="Arial"/>
                <a:cs typeface="Arial"/>
                <a:sym typeface="Arial"/>
              </a:rPr>
              <a:t>Architecture Layers</a:t>
            </a:r>
            <a:endParaRPr b="0" i="0" sz="1400" u="none" cap="none" strike="noStrike">
              <a:solidFill>
                <a:srgbClr val="A2C4C9"/>
              </a:solidFill>
            </a:endParaRPr>
          </a:p>
        </p:txBody>
      </p:sp>
      <p:sp>
        <p:nvSpPr>
          <p:cNvPr id="443" name="Google Shape;443;p50"/>
          <p:cNvSpPr/>
          <p:nvPr/>
        </p:nvSpPr>
        <p:spPr>
          <a:xfrm>
            <a:off x="3925119" y="2860402"/>
            <a:ext cx="1456200" cy="13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A2C4C9"/>
                </a:solidFill>
                <a:latin typeface="Arial"/>
                <a:ea typeface="Arial"/>
                <a:cs typeface="Arial"/>
                <a:sym typeface="Arial"/>
              </a:rPr>
              <a:t>Bronze, Silver, and Gold provide clear separation of concerns from raw ingestion to analytics</a:t>
            </a:r>
            <a:endParaRPr b="0" i="0" sz="1100" u="none" cap="none" strike="noStrike">
              <a:solidFill>
                <a:srgbClr val="A2C4C9"/>
              </a:solidFill>
            </a:endParaRPr>
          </a:p>
        </p:txBody>
      </p:sp>
      <p:sp>
        <p:nvSpPr>
          <p:cNvPr id="444" name="Google Shape;444;p50"/>
          <p:cNvSpPr/>
          <p:nvPr/>
        </p:nvSpPr>
        <p:spPr>
          <a:xfrm>
            <a:off x="5558433" y="1687562"/>
            <a:ext cx="14562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3700"/>
              <a:buFont typeface="Arial"/>
              <a:buNone/>
            </a:pPr>
            <a:r>
              <a:rPr b="1" lang="en" sz="3700">
                <a:solidFill>
                  <a:srgbClr val="A2C4C9"/>
                </a:solidFill>
              </a:rPr>
              <a:t>~4s</a:t>
            </a:r>
            <a:endParaRPr b="0" i="0" sz="3700" u="none" cap="none" strike="noStrike">
              <a:solidFill>
                <a:srgbClr val="A2C4C9"/>
              </a:solidFill>
            </a:endParaRPr>
          </a:p>
        </p:txBody>
      </p:sp>
      <p:sp>
        <p:nvSpPr>
          <p:cNvPr id="445" name="Google Shape;445;p50"/>
          <p:cNvSpPr/>
          <p:nvPr/>
        </p:nvSpPr>
        <p:spPr>
          <a:xfrm>
            <a:off x="5558433" y="2332434"/>
            <a:ext cx="14562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A2C4C9"/>
                </a:solidFill>
                <a:latin typeface="Arial"/>
                <a:ea typeface="Arial"/>
                <a:cs typeface="Arial"/>
                <a:sym typeface="Arial"/>
              </a:rPr>
              <a:t>Query Time </a:t>
            </a:r>
            <a:r>
              <a:rPr b="1" lang="en">
                <a:solidFill>
                  <a:srgbClr val="A2C4C9"/>
                </a:solidFill>
              </a:rPr>
              <a:t>Avg.</a:t>
            </a:r>
            <a:endParaRPr b="0" i="0" sz="1400" u="none" cap="none" strike="noStrike">
              <a:solidFill>
                <a:srgbClr val="A2C4C9"/>
              </a:solidFill>
            </a:endParaRPr>
          </a:p>
        </p:txBody>
      </p:sp>
      <p:sp>
        <p:nvSpPr>
          <p:cNvPr id="446" name="Google Shape;446;p50"/>
          <p:cNvSpPr/>
          <p:nvPr/>
        </p:nvSpPr>
        <p:spPr>
          <a:xfrm>
            <a:off x="5558425" y="2860400"/>
            <a:ext cx="1456200" cy="16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A2C4C9"/>
                </a:solidFill>
                <a:latin typeface="Arial"/>
                <a:ea typeface="Arial"/>
                <a:cs typeface="Arial"/>
                <a:sym typeface="Arial"/>
              </a:rPr>
              <a:t>Gold-layer data marts decreased average dashboard query response times compared to Silver-layer access</a:t>
            </a:r>
            <a:endParaRPr b="0" i="0" sz="1100" u="none" cap="none" strike="noStrike">
              <a:solidFill>
                <a:srgbClr val="A2C4C9"/>
              </a:solidFill>
            </a:endParaRPr>
          </a:p>
        </p:txBody>
      </p:sp>
      <p:sp>
        <p:nvSpPr>
          <p:cNvPr id="447" name="Google Shape;447;p50"/>
          <p:cNvSpPr/>
          <p:nvPr/>
        </p:nvSpPr>
        <p:spPr>
          <a:xfrm>
            <a:off x="7191747" y="1687562"/>
            <a:ext cx="14562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3700"/>
              <a:buFont typeface="Arial"/>
              <a:buNone/>
            </a:pPr>
            <a:r>
              <a:rPr b="1" i="0" lang="en" sz="3700" u="none" cap="none" strike="noStrike">
                <a:solidFill>
                  <a:srgbClr val="A2C4C9"/>
                </a:solidFill>
                <a:latin typeface="Arial"/>
                <a:ea typeface="Arial"/>
                <a:cs typeface="Arial"/>
                <a:sym typeface="Arial"/>
              </a:rPr>
              <a:t>100%</a:t>
            </a:r>
            <a:endParaRPr b="0" i="0" sz="3700" u="none" cap="none" strike="noStrike">
              <a:solidFill>
                <a:srgbClr val="A2C4C9"/>
              </a:solidFill>
            </a:endParaRPr>
          </a:p>
        </p:txBody>
      </p:sp>
      <p:sp>
        <p:nvSpPr>
          <p:cNvPr id="448" name="Google Shape;448;p50"/>
          <p:cNvSpPr/>
          <p:nvPr/>
        </p:nvSpPr>
        <p:spPr>
          <a:xfrm>
            <a:off x="7191747" y="2332434"/>
            <a:ext cx="14562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A2C4C9"/>
                </a:solidFill>
                <a:latin typeface="Arial"/>
                <a:ea typeface="Arial"/>
                <a:cs typeface="Arial"/>
                <a:sym typeface="Arial"/>
              </a:rPr>
              <a:t>Privacy Compliance</a:t>
            </a:r>
            <a:endParaRPr b="0" i="0" sz="1400" u="none" cap="none" strike="noStrike">
              <a:solidFill>
                <a:srgbClr val="A2C4C9"/>
              </a:solidFill>
            </a:endParaRPr>
          </a:p>
        </p:txBody>
      </p:sp>
      <p:sp>
        <p:nvSpPr>
          <p:cNvPr id="449" name="Google Shape;449;p50"/>
          <p:cNvSpPr/>
          <p:nvPr/>
        </p:nvSpPr>
        <p:spPr>
          <a:xfrm>
            <a:off x="7191747" y="2860402"/>
            <a:ext cx="1456200" cy="15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A2C4C9"/>
                </a:solidFill>
                <a:latin typeface="Arial"/>
                <a:ea typeface="Arial"/>
                <a:cs typeface="Arial"/>
                <a:sym typeface="Arial"/>
              </a:rPr>
              <a:t>Synthesized datasets and anonymization techniques ensured full regulatory compliance throughout development</a:t>
            </a:r>
            <a:endParaRPr b="0" i="0" sz="1100" u="none" cap="none" strike="noStrike">
              <a:solidFill>
                <a:srgbClr val="A2C4C9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54" name="Google Shape;45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1"/>
          <p:cNvSpPr/>
          <p:nvPr/>
        </p:nvSpPr>
        <p:spPr>
          <a:xfrm>
            <a:off x="3902349" y="372525"/>
            <a:ext cx="30570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8F5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A2C4C9"/>
                </a:solidFill>
                <a:latin typeface="Arial"/>
                <a:ea typeface="Arial"/>
                <a:cs typeface="Arial"/>
                <a:sym typeface="Arial"/>
              </a:rPr>
              <a:t>Gold-Layer Data Marts</a:t>
            </a:r>
            <a:endParaRPr b="0" i="0" sz="2100" u="none" cap="none" strike="noStrike">
              <a:solidFill>
                <a:srgbClr val="A2C4C9"/>
              </a:solidFill>
            </a:endParaRPr>
          </a:p>
        </p:txBody>
      </p:sp>
      <p:sp>
        <p:nvSpPr>
          <p:cNvPr id="456" name="Google Shape;456;p51"/>
          <p:cNvSpPr/>
          <p:nvPr/>
        </p:nvSpPr>
        <p:spPr>
          <a:xfrm>
            <a:off x="3902348" y="913433"/>
            <a:ext cx="2316600" cy="2185800"/>
          </a:xfrm>
          <a:prstGeom prst="roundRect">
            <a:avLst>
              <a:gd fmla="val 928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51"/>
          <p:cNvSpPr/>
          <p:nvPr/>
        </p:nvSpPr>
        <p:spPr>
          <a:xfrm>
            <a:off x="4037558" y="1048643"/>
            <a:ext cx="405900" cy="405900"/>
          </a:xfrm>
          <a:prstGeom prst="roundRect">
            <a:avLst>
              <a:gd fmla="val 14085160" name="adj"/>
            </a:avLst>
          </a:prstGeom>
          <a:solidFill>
            <a:srgbClr val="A2C4C9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8" name="Google Shape;458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49105" y="1160189"/>
            <a:ext cx="182538" cy="182538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1"/>
          <p:cNvSpPr/>
          <p:nvPr/>
        </p:nvSpPr>
        <p:spPr>
          <a:xfrm>
            <a:off x="4037558" y="1589559"/>
            <a:ext cx="17058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Query Optimization</a:t>
            </a:r>
            <a:endParaRPr b="0" i="0" sz="1300" u="none" cap="none" strike="noStrike"/>
          </a:p>
        </p:txBody>
      </p:sp>
      <p:sp>
        <p:nvSpPr>
          <p:cNvPr id="460" name="Google Shape;460;p51"/>
          <p:cNvSpPr/>
          <p:nvPr/>
        </p:nvSpPr>
        <p:spPr>
          <a:xfrm>
            <a:off x="4037558" y="1882006"/>
            <a:ext cx="2046000" cy="10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Pre-computed aggregations eliminate repeated complex joins across distributed fact tables, reducing network overhead</a:t>
            </a:r>
            <a:endParaRPr b="0" i="0" sz="1100" u="none" cap="none" strike="noStrike"/>
          </a:p>
        </p:txBody>
      </p:sp>
      <p:sp>
        <p:nvSpPr>
          <p:cNvPr id="461" name="Google Shape;461;p51"/>
          <p:cNvSpPr/>
          <p:nvPr/>
        </p:nvSpPr>
        <p:spPr>
          <a:xfrm>
            <a:off x="6354068" y="913433"/>
            <a:ext cx="2316600" cy="2185800"/>
          </a:xfrm>
          <a:prstGeom prst="roundRect">
            <a:avLst>
              <a:gd fmla="val 928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51"/>
          <p:cNvSpPr/>
          <p:nvPr/>
        </p:nvSpPr>
        <p:spPr>
          <a:xfrm>
            <a:off x="6489278" y="1048643"/>
            <a:ext cx="405900" cy="405900"/>
          </a:xfrm>
          <a:prstGeom prst="roundRect">
            <a:avLst>
              <a:gd fmla="val 14085160" name="adj"/>
            </a:avLst>
          </a:prstGeom>
          <a:solidFill>
            <a:srgbClr val="A2C4C9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63" name="Google Shape;463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00825" y="1160189"/>
            <a:ext cx="182538" cy="182538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51"/>
          <p:cNvSpPr/>
          <p:nvPr/>
        </p:nvSpPr>
        <p:spPr>
          <a:xfrm>
            <a:off x="6489278" y="1589559"/>
            <a:ext cx="16908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Performance Gains</a:t>
            </a:r>
            <a:endParaRPr b="0" i="0" sz="1300" u="none" cap="none" strike="noStrike"/>
          </a:p>
        </p:txBody>
      </p:sp>
      <p:sp>
        <p:nvSpPr>
          <p:cNvPr id="465" name="Google Shape;465;p51"/>
          <p:cNvSpPr/>
          <p:nvPr/>
        </p:nvSpPr>
        <p:spPr>
          <a:xfrm>
            <a:off x="6489278" y="1882006"/>
            <a:ext cx="20463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Interactive dashboards and analytics queries execute significantly faster against purpose-built data marts</a:t>
            </a:r>
            <a:endParaRPr b="0" i="0" sz="1100" u="none" cap="none" strike="noStrike"/>
          </a:p>
        </p:txBody>
      </p:sp>
      <p:sp>
        <p:nvSpPr>
          <p:cNvPr id="466" name="Google Shape;466;p51"/>
          <p:cNvSpPr/>
          <p:nvPr/>
        </p:nvSpPr>
        <p:spPr>
          <a:xfrm>
            <a:off x="3902348" y="3234407"/>
            <a:ext cx="4768200" cy="1536600"/>
          </a:xfrm>
          <a:prstGeom prst="roundRect">
            <a:avLst>
              <a:gd fmla="val 132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51"/>
          <p:cNvSpPr/>
          <p:nvPr/>
        </p:nvSpPr>
        <p:spPr>
          <a:xfrm>
            <a:off x="4037558" y="3369618"/>
            <a:ext cx="405900" cy="405900"/>
          </a:xfrm>
          <a:prstGeom prst="roundRect">
            <a:avLst>
              <a:gd fmla="val 14085160" name="adj"/>
            </a:avLst>
          </a:prstGeom>
          <a:solidFill>
            <a:srgbClr val="A2C4C9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68" name="Google Shape;468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49105" y="3481164"/>
            <a:ext cx="182538" cy="182538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1"/>
          <p:cNvSpPr/>
          <p:nvPr/>
        </p:nvSpPr>
        <p:spPr>
          <a:xfrm>
            <a:off x="4037558" y="3910533"/>
            <a:ext cx="17283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Use-Case Alignment</a:t>
            </a:r>
            <a:endParaRPr b="0" i="0" sz="1300" u="none" cap="none" strike="noStrike"/>
          </a:p>
        </p:txBody>
      </p:sp>
      <p:sp>
        <p:nvSpPr>
          <p:cNvPr id="470" name="Google Shape;470;p51"/>
          <p:cNvSpPr/>
          <p:nvPr/>
        </p:nvSpPr>
        <p:spPr>
          <a:xfrm>
            <a:off x="4037558" y="4202981"/>
            <a:ext cx="44979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D3C9C5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D3C9C5"/>
                </a:solidFill>
                <a:latin typeface="Arial"/>
                <a:ea typeface="Arial"/>
                <a:cs typeface="Arial"/>
                <a:sym typeface="Arial"/>
              </a:rPr>
              <a:t>Data marts designed around specific analytical patterns and business requirements in healthcare domain</a:t>
            </a:r>
            <a:endParaRPr b="0" i="0" sz="1100" u="none" cap="none" strike="noStrike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2"/>
          <p:cNvSpPr txBox="1"/>
          <p:nvPr>
            <p:ph type="title"/>
          </p:nvPr>
        </p:nvSpPr>
        <p:spPr>
          <a:xfrm>
            <a:off x="628650" y="265850"/>
            <a:ext cx="23763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A2C4C9"/>
                </a:solidFill>
              </a:rPr>
              <a:t>Result</a:t>
            </a:r>
            <a:endParaRPr>
              <a:solidFill>
                <a:srgbClr val="A2C4C9"/>
              </a:solidFill>
            </a:endParaRPr>
          </a:p>
        </p:txBody>
      </p:sp>
      <p:sp>
        <p:nvSpPr>
          <p:cNvPr id="476" name="Google Shape;476;p52"/>
          <p:cNvSpPr txBox="1"/>
          <p:nvPr>
            <p:ph idx="4294967295" type="ctrTitle"/>
          </p:nvPr>
        </p:nvSpPr>
        <p:spPr>
          <a:xfrm>
            <a:off x="628650" y="1430025"/>
            <a:ext cx="2984100" cy="5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20">
                <a:solidFill>
                  <a:srgbClr val="A2C4C9"/>
                </a:solidFill>
              </a:rPr>
              <a:t>Visualization Performance:</a:t>
            </a:r>
            <a:endParaRPr sz="1620">
              <a:solidFill>
                <a:srgbClr val="A2C4C9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20">
              <a:solidFill>
                <a:srgbClr val="A2C4C9"/>
              </a:solidFill>
            </a:endParaRPr>
          </a:p>
        </p:txBody>
      </p:sp>
      <p:pic>
        <p:nvPicPr>
          <p:cNvPr id="477" name="Google Shape;47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938" y="2206325"/>
            <a:ext cx="7126125" cy="191812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52"/>
          <p:cNvSpPr txBox="1"/>
          <p:nvPr>
            <p:ph idx="1" type="body"/>
          </p:nvPr>
        </p:nvSpPr>
        <p:spPr>
          <a:xfrm>
            <a:off x="1975806" y="4352350"/>
            <a:ext cx="5192400" cy="38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Figure </a:t>
            </a:r>
            <a:r>
              <a:rPr lang="en" sz="160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19</a:t>
            </a:r>
            <a:r>
              <a:rPr lang="en" sz="160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" sz="160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Visualization query performance table.</a:t>
            </a:r>
            <a:endParaRPr sz="1600">
              <a:solidFill>
                <a:srgbClr val="A2C4C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>
            <p:ph type="title"/>
          </p:nvPr>
        </p:nvSpPr>
        <p:spPr>
          <a:xfrm>
            <a:off x="1297500" y="393750"/>
            <a:ext cx="73041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A2C4C9"/>
                </a:solidFill>
              </a:rPr>
              <a:t>Context: Distributed Healthcare Data</a:t>
            </a:r>
            <a:endParaRPr b="1" sz="2800">
              <a:solidFill>
                <a:srgbClr val="A2C4C9"/>
              </a:solidFill>
            </a:endParaRPr>
          </a:p>
        </p:txBody>
      </p:sp>
      <p:sp>
        <p:nvSpPr>
          <p:cNvPr id="164" name="Google Shape;164;p17"/>
          <p:cNvSpPr txBox="1"/>
          <p:nvPr>
            <p:ph idx="1" type="body"/>
          </p:nvPr>
        </p:nvSpPr>
        <p:spPr>
          <a:xfrm>
            <a:off x="1116775" y="2069700"/>
            <a:ext cx="7523400" cy="24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210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630"/>
              <a:buFont typeface="Montserrat"/>
              <a:buChar char="-"/>
            </a:pPr>
            <a:r>
              <a:rPr lang="en" sz="1629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Healthcare data is generated at scale across hospitals &amp; clinics.</a:t>
            </a:r>
            <a:endParaRPr sz="1629">
              <a:solidFill>
                <a:srgbClr val="A2C4C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210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630"/>
              <a:buFont typeface="Montserrat"/>
              <a:buChar char="-"/>
            </a:pPr>
            <a:r>
              <a:rPr lang="en" sz="1629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Analysts need cross-institution insights from distributed sources.</a:t>
            </a:r>
            <a:endParaRPr sz="1629">
              <a:solidFill>
                <a:srgbClr val="A2C4C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210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630"/>
              <a:buFont typeface="Montserrat"/>
              <a:buChar char="-"/>
            </a:pPr>
            <a:r>
              <a:rPr lang="en" sz="1629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Traditional ETL → data warehouse is slow and costly.</a:t>
            </a:r>
            <a:endParaRPr sz="1629">
              <a:solidFill>
                <a:srgbClr val="A2C4C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210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630"/>
              <a:buFont typeface="Montserrat"/>
              <a:buChar char="-"/>
            </a:pPr>
            <a:r>
              <a:rPr lang="en" sz="1629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Need fast SQL on distributed data without heavy data movement</a:t>
            </a:r>
            <a:endParaRPr sz="1629">
              <a:solidFill>
                <a:srgbClr val="A2C4C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210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630"/>
              <a:buFont typeface="Montserrat"/>
              <a:buChar char="-"/>
            </a:pPr>
            <a:r>
              <a:rPr lang="en" sz="1629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Trino + Superset enable on-demand query &amp; visualization.</a:t>
            </a:r>
            <a:endParaRPr sz="1629">
              <a:solidFill>
                <a:srgbClr val="A2C4C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5" name="Google Shape;16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8150" y="1156062"/>
            <a:ext cx="471900" cy="4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1850" y="1156062"/>
            <a:ext cx="471900" cy="4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6550" y="1439787"/>
            <a:ext cx="471900" cy="4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0825" y="1156050"/>
            <a:ext cx="615200" cy="6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0750" y="1065363"/>
            <a:ext cx="796550" cy="796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17"/>
          <p:cNvCxnSpPr/>
          <p:nvPr/>
        </p:nvCxnSpPr>
        <p:spPr>
          <a:xfrm>
            <a:off x="3453800" y="1556625"/>
            <a:ext cx="43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" name="Google Shape;171;p17"/>
          <p:cNvCxnSpPr/>
          <p:nvPr/>
        </p:nvCxnSpPr>
        <p:spPr>
          <a:xfrm>
            <a:off x="5102950" y="1556625"/>
            <a:ext cx="43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3"/>
          <p:cNvSpPr txBox="1"/>
          <p:nvPr>
            <p:ph type="title"/>
          </p:nvPr>
        </p:nvSpPr>
        <p:spPr>
          <a:xfrm>
            <a:off x="628650" y="307199"/>
            <a:ext cx="78867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A2C4C9"/>
                </a:solidFill>
              </a:rPr>
              <a:t>Result</a:t>
            </a:r>
            <a:endParaRPr>
              <a:solidFill>
                <a:srgbClr val="A2C4C9"/>
              </a:solidFill>
            </a:endParaRPr>
          </a:p>
        </p:txBody>
      </p:sp>
      <p:sp>
        <p:nvSpPr>
          <p:cNvPr id="484" name="Google Shape;484;p53"/>
          <p:cNvSpPr txBox="1"/>
          <p:nvPr>
            <p:ph idx="4294967295" type="ctrTitle"/>
          </p:nvPr>
        </p:nvSpPr>
        <p:spPr>
          <a:xfrm>
            <a:off x="628650" y="1200500"/>
            <a:ext cx="7615800" cy="38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20">
                <a:solidFill>
                  <a:srgbClr val="A2C4C9"/>
                </a:solidFill>
              </a:rPr>
              <a:t>Dataset and Data source:</a:t>
            </a:r>
            <a:endParaRPr sz="1620">
              <a:solidFill>
                <a:srgbClr val="A2C4C9"/>
              </a:solidFill>
            </a:endParaRPr>
          </a:p>
          <a:p>
            <a:pPr indent="-33147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620"/>
              <a:buChar char="-"/>
            </a:pPr>
            <a:r>
              <a:rPr lang="en" sz="1620">
                <a:solidFill>
                  <a:srgbClr val="A2C4C9"/>
                </a:solidFill>
              </a:rPr>
              <a:t>Raw Synthea CSV (6 tables) → Partition into 8 Nodes → Schema &amp; Privacy Simulation → Final Parquet Output.</a:t>
            </a:r>
            <a:endParaRPr sz="1620">
              <a:solidFill>
                <a:srgbClr val="A2C4C9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20">
                <a:solidFill>
                  <a:srgbClr val="A2C4C9"/>
                </a:solidFill>
              </a:rPr>
              <a:t>Fast distributed query engine and Data marts:</a:t>
            </a:r>
            <a:endParaRPr sz="1620">
              <a:solidFill>
                <a:srgbClr val="A2C4C9"/>
              </a:solidFill>
            </a:endParaRPr>
          </a:p>
          <a:p>
            <a:pPr indent="-33147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620"/>
              <a:buChar char="-"/>
            </a:pPr>
            <a:r>
              <a:rPr lang="en" sz="1620">
                <a:solidFill>
                  <a:srgbClr val="A2C4C9"/>
                </a:solidFill>
              </a:rPr>
              <a:t>System level: Trino supports fast, distributed SQL queries with independent scaling of compute and storage.</a:t>
            </a:r>
            <a:endParaRPr sz="1620">
              <a:solidFill>
                <a:srgbClr val="A2C4C9"/>
              </a:solidFill>
            </a:endParaRPr>
          </a:p>
          <a:p>
            <a:pPr indent="-33147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620"/>
              <a:buChar char="-"/>
            </a:pPr>
            <a:r>
              <a:rPr lang="en" sz="1620">
                <a:solidFill>
                  <a:srgbClr val="A2C4C9"/>
                </a:solidFill>
              </a:rPr>
              <a:t>Analytics level: Data marts reduce query complexity and deliver reusable, privacy-preserving healthcare indicators.</a:t>
            </a:r>
            <a:endParaRPr sz="1620">
              <a:solidFill>
                <a:srgbClr val="A2C4C9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20">
              <a:solidFill>
                <a:srgbClr val="A2C4C9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4"/>
          <p:cNvSpPr txBox="1"/>
          <p:nvPr>
            <p:ph type="title"/>
          </p:nvPr>
        </p:nvSpPr>
        <p:spPr>
          <a:xfrm>
            <a:off x="628650" y="265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A2C4C9"/>
                </a:solidFill>
              </a:rPr>
              <a:t>Conclusion</a:t>
            </a:r>
            <a:endParaRPr>
              <a:solidFill>
                <a:srgbClr val="A2C4C9"/>
              </a:solidFill>
            </a:endParaRPr>
          </a:p>
        </p:txBody>
      </p:sp>
      <p:sp>
        <p:nvSpPr>
          <p:cNvPr id="490" name="Google Shape;490;p54"/>
          <p:cNvSpPr txBox="1"/>
          <p:nvPr>
            <p:ph idx="4294967295" type="ctrTitle"/>
          </p:nvPr>
        </p:nvSpPr>
        <p:spPr>
          <a:xfrm>
            <a:off x="628650" y="1143125"/>
            <a:ext cx="8269800" cy="23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20">
                <a:solidFill>
                  <a:srgbClr val="A2C4C9"/>
                </a:solidFill>
              </a:rPr>
              <a:t>Key Achievements</a:t>
            </a:r>
            <a:r>
              <a:rPr lang="en" sz="1620">
                <a:solidFill>
                  <a:srgbClr val="A2C4C9"/>
                </a:solidFill>
              </a:rPr>
              <a:t>:</a:t>
            </a:r>
            <a:endParaRPr sz="1620">
              <a:solidFill>
                <a:srgbClr val="A2C4C9"/>
              </a:solidFill>
            </a:endParaRPr>
          </a:p>
          <a:p>
            <a:pPr indent="-33147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620"/>
              <a:buChar char="-"/>
            </a:pPr>
            <a:r>
              <a:rPr lang="en" sz="1620">
                <a:solidFill>
                  <a:srgbClr val="A2C4C9"/>
                </a:solidFill>
              </a:rPr>
              <a:t>Successfully implemented a distributed healthcare analytics system.</a:t>
            </a:r>
            <a:endParaRPr sz="1620">
              <a:solidFill>
                <a:srgbClr val="A2C4C9"/>
              </a:solidFill>
            </a:endParaRPr>
          </a:p>
          <a:p>
            <a:pPr indent="-33147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620"/>
              <a:buChar char="-"/>
            </a:pPr>
            <a:r>
              <a:rPr lang="en" sz="1620">
                <a:solidFill>
                  <a:srgbClr val="A2C4C9"/>
                </a:solidFill>
              </a:rPr>
              <a:t>Trino enables fast federated queries &amp; data mart generation</a:t>
            </a:r>
            <a:endParaRPr sz="1620">
              <a:solidFill>
                <a:srgbClr val="A2C4C9"/>
              </a:solidFill>
            </a:endParaRPr>
          </a:p>
          <a:p>
            <a:pPr indent="-33147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620"/>
              <a:buChar char="-"/>
            </a:pPr>
            <a:r>
              <a:rPr lang="en" sz="1620">
                <a:solidFill>
                  <a:srgbClr val="A2C4C9"/>
                </a:solidFill>
              </a:rPr>
              <a:t>Apache Superset provides real-time visualization for decision support</a:t>
            </a:r>
            <a:endParaRPr sz="1620">
              <a:solidFill>
                <a:srgbClr val="A2C4C9"/>
              </a:solidFill>
            </a:endParaRPr>
          </a:p>
          <a:p>
            <a:pPr indent="-33147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620"/>
              <a:buChar char="-"/>
            </a:pPr>
            <a:r>
              <a:rPr lang="en" sz="1620">
                <a:solidFill>
                  <a:srgbClr val="A2C4C9"/>
                </a:solidFill>
              </a:rPr>
              <a:t>System handles heterogeneous datasets from multiple hospital sources</a:t>
            </a:r>
            <a:endParaRPr sz="1620">
              <a:solidFill>
                <a:srgbClr val="A2C4C9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20">
              <a:solidFill>
                <a:srgbClr val="A2C4C9"/>
              </a:solidFill>
            </a:endParaRPr>
          </a:p>
        </p:txBody>
      </p:sp>
      <p:sp>
        <p:nvSpPr>
          <p:cNvPr id="491" name="Google Shape;491;p54"/>
          <p:cNvSpPr txBox="1"/>
          <p:nvPr>
            <p:ph idx="4294967295" type="ctrTitle"/>
          </p:nvPr>
        </p:nvSpPr>
        <p:spPr>
          <a:xfrm>
            <a:off x="628650" y="3633400"/>
            <a:ext cx="7615800" cy="10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20">
                <a:solidFill>
                  <a:srgbClr val="A2C4C9"/>
                </a:solidFill>
              </a:rPr>
              <a:t>Future Directions</a:t>
            </a:r>
            <a:r>
              <a:rPr lang="en" sz="1620">
                <a:solidFill>
                  <a:srgbClr val="A2C4C9"/>
                </a:solidFill>
              </a:rPr>
              <a:t>:</a:t>
            </a:r>
            <a:endParaRPr sz="1620">
              <a:solidFill>
                <a:srgbClr val="A2C4C9"/>
              </a:solidFill>
            </a:endParaRPr>
          </a:p>
          <a:p>
            <a:pPr indent="-33147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620"/>
              <a:buChar char="-"/>
            </a:pPr>
            <a:r>
              <a:rPr lang="en" sz="1620">
                <a:solidFill>
                  <a:srgbClr val="A2C4C9"/>
                </a:solidFill>
              </a:rPr>
              <a:t>Develop automated ML-based schema semantic mapping</a:t>
            </a:r>
            <a:endParaRPr sz="1620">
              <a:solidFill>
                <a:srgbClr val="A2C4C9"/>
              </a:solidFill>
            </a:endParaRPr>
          </a:p>
          <a:p>
            <a:pPr indent="-33147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620"/>
              <a:buChar char="-"/>
            </a:pPr>
            <a:r>
              <a:rPr lang="en" sz="1620">
                <a:solidFill>
                  <a:srgbClr val="A2C4C9"/>
                </a:solidFill>
              </a:rPr>
              <a:t>Expand datasource support via open-source Trino &amp; Superset ecosystem</a:t>
            </a:r>
            <a:endParaRPr sz="1620">
              <a:solidFill>
                <a:srgbClr val="A2C4C9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20">
              <a:solidFill>
                <a:srgbClr val="A2C4C9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5"/>
          <p:cNvSpPr txBox="1"/>
          <p:nvPr>
            <p:ph idx="4294967295" type="ctrTitle"/>
          </p:nvPr>
        </p:nvSpPr>
        <p:spPr>
          <a:xfrm>
            <a:off x="2063250" y="2176950"/>
            <a:ext cx="5017500" cy="7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770">
                <a:solidFill>
                  <a:srgbClr val="A2C4C9"/>
                </a:solidFill>
                <a:latin typeface="Tahoma"/>
                <a:ea typeface="Tahoma"/>
                <a:cs typeface="Tahoma"/>
                <a:sym typeface="Tahoma"/>
              </a:rPr>
              <a:t>THANK YOU</a:t>
            </a:r>
            <a:endParaRPr b="1" sz="3770">
              <a:solidFill>
                <a:srgbClr val="A2C4C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>
              <a:solidFill>
                <a:srgbClr val="A2C4C9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title"/>
          </p:nvPr>
        </p:nvSpPr>
        <p:spPr>
          <a:xfrm>
            <a:off x="1297500" y="460682"/>
            <a:ext cx="2232900" cy="6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A2C4C9"/>
                </a:solidFill>
              </a:rPr>
              <a:t>Problems</a:t>
            </a:r>
            <a:endParaRPr b="1" sz="2800">
              <a:solidFill>
                <a:srgbClr val="A2C4C9"/>
              </a:solidFill>
            </a:endParaRPr>
          </a:p>
        </p:txBody>
      </p:sp>
      <p:sp>
        <p:nvSpPr>
          <p:cNvPr id="177" name="Google Shape;177;p18"/>
          <p:cNvSpPr txBox="1"/>
          <p:nvPr>
            <p:ph idx="4294967295" type="ctrTitle"/>
          </p:nvPr>
        </p:nvSpPr>
        <p:spPr>
          <a:xfrm>
            <a:off x="1297500" y="1624725"/>
            <a:ext cx="7648500" cy="26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20">
                <a:solidFill>
                  <a:srgbClr val="A2C4C9"/>
                </a:solidFill>
              </a:rPr>
              <a:t>Query data across networks of hospitals and get insight of:</a:t>
            </a:r>
            <a:endParaRPr sz="1620">
              <a:solidFill>
                <a:srgbClr val="A2C4C9"/>
              </a:solidFill>
            </a:endParaRPr>
          </a:p>
          <a:p>
            <a:pPr indent="-33147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620"/>
              <a:buChar char="-"/>
            </a:pPr>
            <a:r>
              <a:rPr lang="en" sz="1620">
                <a:solidFill>
                  <a:srgbClr val="A2C4C9"/>
                </a:solidFill>
              </a:rPr>
              <a:t>Patient demographic. (*) </a:t>
            </a:r>
            <a:endParaRPr sz="1620">
              <a:solidFill>
                <a:srgbClr val="A2C4C9"/>
              </a:solidFill>
            </a:endParaRPr>
          </a:p>
          <a:p>
            <a:pPr indent="-33147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620"/>
              <a:buChar char="-"/>
            </a:pPr>
            <a:r>
              <a:rPr lang="en" sz="1620">
                <a:solidFill>
                  <a:srgbClr val="A2C4C9"/>
                </a:solidFill>
              </a:rPr>
              <a:t>Health/disease trend. (*)</a:t>
            </a:r>
            <a:endParaRPr sz="1620">
              <a:solidFill>
                <a:srgbClr val="A2C4C9"/>
              </a:solidFill>
            </a:endParaRPr>
          </a:p>
          <a:p>
            <a:pPr indent="-33147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620"/>
              <a:buChar char="-"/>
            </a:pPr>
            <a:r>
              <a:rPr lang="en" sz="1620">
                <a:solidFill>
                  <a:srgbClr val="A2C4C9"/>
                </a:solidFill>
              </a:rPr>
              <a:t>Treatment cost trend.</a:t>
            </a:r>
            <a:endParaRPr sz="1620">
              <a:solidFill>
                <a:srgbClr val="A2C4C9"/>
              </a:solidFill>
            </a:endParaRPr>
          </a:p>
          <a:p>
            <a:pPr indent="-33147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620"/>
              <a:buChar char="-"/>
            </a:pPr>
            <a:r>
              <a:rPr lang="en" sz="1620">
                <a:solidFill>
                  <a:srgbClr val="A2C4C9"/>
                </a:solidFill>
              </a:rPr>
              <a:t>Organization-wide/Nationwide healthcare policy impact.</a:t>
            </a:r>
            <a:endParaRPr sz="1620">
              <a:solidFill>
                <a:srgbClr val="A2C4C9"/>
              </a:solidFill>
            </a:endParaRPr>
          </a:p>
        </p:txBody>
      </p:sp>
      <p:pic>
        <p:nvPicPr>
          <p:cNvPr id="178" name="Google Shape;17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4200" y="2016775"/>
            <a:ext cx="493600" cy="4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2425" y="2575738"/>
            <a:ext cx="493600" cy="4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5200" y="3134725"/>
            <a:ext cx="493600" cy="4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39850" y="3510225"/>
            <a:ext cx="493600" cy="4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/>
          <p:nvPr/>
        </p:nvSpPr>
        <p:spPr>
          <a:xfrm>
            <a:off x="1796025" y="509700"/>
            <a:ext cx="61476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8F5"/>
              </a:buClr>
              <a:buSzPts val="2293"/>
              <a:buFont typeface="Arial"/>
              <a:buNone/>
            </a:pPr>
            <a:r>
              <a:rPr b="1" lang="en" sz="250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Datasource Challenges Simulation</a:t>
            </a:r>
            <a:endParaRPr b="1" i="0" sz="2500" u="none" cap="none" strike="noStrike">
              <a:solidFill>
                <a:srgbClr val="A2C4C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" name="Google Shape;187;p19"/>
          <p:cNvSpPr/>
          <p:nvPr/>
        </p:nvSpPr>
        <p:spPr>
          <a:xfrm>
            <a:off x="938350" y="1421775"/>
            <a:ext cx="35085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8F5"/>
              </a:buClr>
              <a:buSzPts val="1421"/>
              <a:buFont typeface="Arial"/>
              <a:buNone/>
            </a:pPr>
            <a:r>
              <a:rPr b="1" lang="en" sz="17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Datasource Incompatibility </a:t>
            </a:r>
            <a:r>
              <a:rPr lang="en" sz="1500">
                <a:solidFill>
                  <a:srgbClr val="3C78D8"/>
                </a:solidFill>
              </a:rPr>
              <a:t>🧩</a:t>
            </a:r>
            <a:endParaRPr i="0" sz="1700" u="none" cap="none" strike="noStrike">
              <a:solidFill>
                <a:srgbClr val="3C7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p19"/>
          <p:cNvSpPr/>
          <p:nvPr/>
        </p:nvSpPr>
        <p:spPr>
          <a:xfrm>
            <a:off x="437450" y="1990148"/>
            <a:ext cx="40338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600"/>
              <a:buFont typeface="Montserrat"/>
              <a:buChar char="-"/>
            </a:pPr>
            <a:r>
              <a:rPr lang="en" sz="160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Schema drift (add/drop/rename columns)</a:t>
            </a:r>
            <a:endParaRPr sz="1600">
              <a:solidFill>
                <a:srgbClr val="A2C4C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600"/>
              <a:buFont typeface="Montserrat"/>
              <a:buChar char="-"/>
            </a:pPr>
            <a:r>
              <a:rPr lang="en" sz="160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Type/format variations (text vs numeric, datetime formats)</a:t>
            </a:r>
            <a:endParaRPr sz="1600">
              <a:solidFill>
                <a:srgbClr val="A2C4C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600"/>
              <a:buFont typeface="Montserrat"/>
              <a:buChar char="-"/>
            </a:pPr>
            <a:r>
              <a:rPr lang="en" sz="160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Coding differences (ICD-9/10, CPT, RxNorm)</a:t>
            </a:r>
            <a:endParaRPr sz="1600">
              <a:solidFill>
                <a:srgbClr val="A2C4C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" name="Google Shape;189;p19"/>
          <p:cNvSpPr/>
          <p:nvPr/>
        </p:nvSpPr>
        <p:spPr>
          <a:xfrm>
            <a:off x="5173100" y="1421763"/>
            <a:ext cx="31938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8F5"/>
              </a:buClr>
              <a:buSzPts val="1421"/>
              <a:buFont typeface="Arial"/>
              <a:buNone/>
            </a:pPr>
            <a:r>
              <a:rPr b="1" lang="en" sz="17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Data Privacy Constraints 🔒</a:t>
            </a:r>
            <a:endParaRPr b="1" i="0" sz="1700" u="none" cap="none" strike="noStrike">
              <a:solidFill>
                <a:srgbClr val="3C7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" name="Google Shape;190;p19"/>
          <p:cNvSpPr/>
          <p:nvPr/>
        </p:nvSpPr>
        <p:spPr>
          <a:xfrm>
            <a:off x="4753100" y="1990148"/>
            <a:ext cx="40338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600"/>
              <a:buFont typeface="Montserrat"/>
              <a:buChar char="-"/>
            </a:pPr>
            <a:r>
              <a:rPr lang="en" sz="160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Mask/remove PII, redact sensitive conditions</a:t>
            </a:r>
            <a:endParaRPr sz="1600">
              <a:solidFill>
                <a:srgbClr val="A2C4C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600"/>
              <a:buFont typeface="Montserrat"/>
              <a:buChar char="-"/>
            </a:pPr>
            <a:r>
              <a:rPr lang="en" sz="160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Missing/partial exports (NULLs, subset records)</a:t>
            </a:r>
            <a:endParaRPr sz="1600">
              <a:solidFill>
                <a:srgbClr val="A2C4C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600"/>
              <a:buFont typeface="Montserrat"/>
              <a:buChar char="-"/>
            </a:pPr>
            <a:r>
              <a:rPr lang="en" sz="160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Reduced location precision (geographic anonymization)</a:t>
            </a:r>
            <a:endParaRPr sz="1600">
              <a:solidFill>
                <a:srgbClr val="A2C4C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19"/>
          <p:cNvSpPr txBox="1"/>
          <p:nvPr/>
        </p:nvSpPr>
        <p:spPr>
          <a:xfrm>
            <a:off x="0" y="0"/>
            <a:ext cx="43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9"/>
          <p:cNvSpPr txBox="1"/>
          <p:nvPr>
            <p:ph idx="1" type="body"/>
          </p:nvPr>
        </p:nvSpPr>
        <p:spPr>
          <a:xfrm>
            <a:off x="123375" y="4542250"/>
            <a:ext cx="9492900" cy="5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These challenges motivate the use of Trino’s schema-on-read and federated querying</a:t>
            </a:r>
            <a:endParaRPr sz="1600">
              <a:solidFill>
                <a:srgbClr val="A2C4C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"/>
          <p:cNvSpPr txBox="1"/>
          <p:nvPr>
            <p:ph type="ctrTitle"/>
          </p:nvPr>
        </p:nvSpPr>
        <p:spPr>
          <a:xfrm>
            <a:off x="3537150" y="1578400"/>
            <a:ext cx="5017500" cy="9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2C4C9"/>
                </a:solidFill>
              </a:rPr>
              <a:t>2. </a:t>
            </a:r>
            <a:r>
              <a:rPr lang="en">
                <a:solidFill>
                  <a:srgbClr val="A2C4C9"/>
                </a:solidFill>
              </a:rPr>
              <a:t>Technologies</a:t>
            </a:r>
            <a:endParaRPr>
              <a:solidFill>
                <a:srgbClr val="A2C4C9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/>
          <p:nvPr>
            <p:ph type="title"/>
          </p:nvPr>
        </p:nvSpPr>
        <p:spPr>
          <a:xfrm>
            <a:off x="1136050" y="380275"/>
            <a:ext cx="84267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A2C4C9"/>
                </a:solidFill>
              </a:rPr>
              <a:t>Technologies - Minio S3 Storage</a:t>
            </a:r>
            <a:endParaRPr sz="2800">
              <a:solidFill>
                <a:srgbClr val="A2C4C9"/>
              </a:solidFill>
            </a:endParaRPr>
          </a:p>
        </p:txBody>
      </p:sp>
      <p:sp>
        <p:nvSpPr>
          <p:cNvPr id="203" name="Google Shape;203;p21"/>
          <p:cNvSpPr txBox="1"/>
          <p:nvPr>
            <p:ph idx="1" type="body"/>
          </p:nvPr>
        </p:nvSpPr>
        <p:spPr>
          <a:xfrm>
            <a:off x="664350" y="1431200"/>
            <a:ext cx="5944800" cy="17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210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630"/>
              <a:buFont typeface="Montserrat"/>
              <a:buChar char="-"/>
            </a:pPr>
            <a:r>
              <a:rPr lang="en" sz="1629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S3-compatible object storage for storing multiple data layers.</a:t>
            </a:r>
            <a:endParaRPr sz="1629">
              <a:solidFill>
                <a:srgbClr val="A2C4C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210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630"/>
              <a:buFont typeface="Montserrat"/>
              <a:buChar char="-"/>
            </a:pPr>
            <a:r>
              <a:rPr lang="en" sz="1629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Optimized for distributed analytics, enabling fast Parquet access by Trino.</a:t>
            </a:r>
            <a:endParaRPr sz="1629">
              <a:solidFill>
                <a:srgbClr val="A2C4C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4" name="Google Shape;204;p21"/>
          <p:cNvPicPr preferRelativeResize="0"/>
          <p:nvPr/>
        </p:nvPicPr>
        <p:blipFill rotWithShape="1">
          <a:blip r:embed="rId3">
            <a:alphaModFix/>
          </a:blip>
          <a:srcRect b="22223" l="31764" r="33776" t="21966"/>
          <a:stretch/>
        </p:blipFill>
        <p:spPr>
          <a:xfrm>
            <a:off x="6928350" y="1448450"/>
            <a:ext cx="169375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/>
          <p:nvPr>
            <p:ph type="title"/>
          </p:nvPr>
        </p:nvSpPr>
        <p:spPr>
          <a:xfrm>
            <a:off x="1136050" y="380275"/>
            <a:ext cx="84267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A2C4C9"/>
                </a:solidFill>
              </a:rPr>
              <a:t>Technologies - Trino (Fast distributed query)</a:t>
            </a:r>
            <a:endParaRPr sz="2800">
              <a:solidFill>
                <a:srgbClr val="A2C4C9"/>
              </a:solidFill>
            </a:endParaRPr>
          </a:p>
        </p:txBody>
      </p:sp>
      <p:sp>
        <p:nvSpPr>
          <p:cNvPr id="210" name="Google Shape;210;p22"/>
          <p:cNvSpPr txBox="1"/>
          <p:nvPr>
            <p:ph idx="1" type="body"/>
          </p:nvPr>
        </p:nvSpPr>
        <p:spPr>
          <a:xfrm>
            <a:off x="664350" y="1431200"/>
            <a:ext cx="5944800" cy="34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210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630"/>
              <a:buFont typeface="Montserrat"/>
              <a:buChar char="-"/>
            </a:pPr>
            <a:r>
              <a:rPr lang="en" sz="1629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Distributed SQL query engine for large-scale data analytics.</a:t>
            </a:r>
            <a:endParaRPr sz="1629">
              <a:solidFill>
                <a:srgbClr val="A2C4C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210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630"/>
              <a:buFont typeface="Montserrat"/>
              <a:buChar char="-"/>
            </a:pPr>
            <a:r>
              <a:rPr lang="en" sz="1629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Query data in-place from data lakes &amp; heterogeneous sources.</a:t>
            </a:r>
            <a:endParaRPr sz="1629">
              <a:solidFill>
                <a:srgbClr val="A2C4C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210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630"/>
              <a:buFont typeface="Montserrat"/>
              <a:buChar char="-"/>
            </a:pPr>
            <a:r>
              <a:rPr lang="en" sz="1629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Supports federated queries across multiple nodes and systems.</a:t>
            </a:r>
            <a:endParaRPr sz="1629">
              <a:solidFill>
                <a:srgbClr val="A2C4C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210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630"/>
              <a:buFont typeface="Montserrat"/>
              <a:buChar char="-"/>
            </a:pPr>
            <a:r>
              <a:rPr lang="en" sz="1629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Schema-on-read → no need data warehouse ingestion.</a:t>
            </a:r>
            <a:endParaRPr sz="1629">
              <a:solidFill>
                <a:srgbClr val="A2C4C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210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630"/>
              <a:buFont typeface="Montserrat"/>
              <a:buChar char="-"/>
            </a:pPr>
            <a:r>
              <a:rPr lang="en" sz="1629">
                <a:solidFill>
                  <a:srgbClr val="A2C4C9"/>
                </a:solidFill>
                <a:latin typeface="Montserrat"/>
                <a:ea typeface="Montserrat"/>
                <a:cs typeface="Montserrat"/>
                <a:sym typeface="Montserrat"/>
              </a:rPr>
              <a:t>High performance via parallel, MPP execution.</a:t>
            </a:r>
            <a:endParaRPr sz="1629">
              <a:solidFill>
                <a:srgbClr val="A2C4C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1" name="Google Shape;2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7850" y="1953575"/>
            <a:ext cx="2016049" cy="201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